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2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55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4:14:19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0,'5164'0,"-5146"0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7" Type="http://schemas.openxmlformats.org/officeDocument/2006/relationships/hyperlink" Target="https://developer.mozilla.org/en-US/docs/Web/HTTP/Method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developer.mozilla.org/en-US/docs/Web/HTTP/Headers" TargetMode="External"/><Relationship Id="rId4" Type="http://schemas.openxmlformats.org/officeDocument/2006/relationships/hyperlink" Target="https://virgool.io/apieco/restful-api-rest-api-%DA%86%DB%8C%D8%B3%D8%AA-nm6ef4smoqy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8916-B611-4F15-8EA0-E34BF222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4232-6148-4736-8CF7-9C588AD6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14F9FC4B-21B3-4F54-B50F-307E7D396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30CDE-0E72-454B-BA45-0519DAE0BD6D}"/>
              </a:ext>
            </a:extLst>
          </p:cNvPr>
          <p:cNvSpPr/>
          <p:nvPr/>
        </p:nvSpPr>
        <p:spPr>
          <a:xfrm>
            <a:off x="5743852" y="1890944"/>
            <a:ext cx="5025501" cy="2734471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800" b="1" dirty="0">
                <a:cs typeface="B Nazanin" panose="00000400000000000000" pitchFamily="2" charset="-78"/>
              </a:rPr>
              <a:t>امیدرضا حیدری</a:t>
            </a:r>
            <a:endParaRPr lang="en-US" sz="2800" b="1" dirty="0">
              <a:cs typeface="B Nazanin" panose="00000400000000000000" pitchFamily="2" charset="-78"/>
            </a:endParaRPr>
          </a:p>
          <a:p>
            <a:pPr algn="ctr"/>
            <a:endParaRPr lang="en-US" dirty="0">
              <a:cs typeface="B Nazanin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fa-IR" sz="2000" b="1" dirty="0">
                <a:cs typeface="B Nazanin" panose="00000400000000000000" pitchFamily="2" charset="-78"/>
              </a:rPr>
              <a:t>موضوع ارائه :</a:t>
            </a:r>
            <a:endParaRPr lang="en-US" sz="2000" b="1" dirty="0">
              <a:cs typeface="B Nazanin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+mj-lt"/>
                <a:cs typeface="B Nazanin" panose="00000400000000000000" pitchFamily="2" charset="-78"/>
              </a:rPr>
              <a:t>Restful webservices</a:t>
            </a:r>
            <a:endParaRPr lang="fa-IR" sz="2000" dirty="0">
              <a:latin typeface="+mj-lt"/>
              <a:cs typeface="B Nazanin" panose="00000400000000000000" pitchFamily="2" charset="-78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8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053B-E2F6-4A3D-B9EB-76C34A9E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15D5AE4F-EDB8-4FC6-9929-227F4D8FD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9E9512-92A2-4897-AC5D-E249EF418044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Request Headers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User-agent</a:t>
            </a:r>
            <a:r>
              <a:rPr lang="fa-IR" sz="2400" b="1" dirty="0">
                <a:cs typeface="B Nazanin" panose="00000400000000000000" pitchFamily="2" charset="-78"/>
              </a:rPr>
              <a:t> : </a:t>
            </a:r>
            <a:r>
              <a:rPr lang="fa-IR" sz="2400" dirty="0">
                <a:cs typeface="B Nazanin" panose="00000400000000000000" pitchFamily="2" charset="-78"/>
              </a:rPr>
              <a:t>این فیلد از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نشان دهنده وسیله ارسال کننده درخواست </a:t>
            </a:r>
            <a:r>
              <a:rPr lang="en-US" sz="2400" dirty="0">
                <a:cs typeface="B Nazanin" panose="00000400000000000000" pitchFamily="2" charset="-78"/>
              </a:rPr>
              <a:t>http</a:t>
            </a:r>
            <a:r>
              <a:rPr lang="fa-IR" sz="2400" dirty="0">
                <a:cs typeface="B Nazanin" panose="00000400000000000000" pitchFamily="2" charset="-78"/>
              </a:rPr>
              <a:t> است. در مثال زیر کاربر توسط مرورگر فایرفاکس درخواست را ارسال کرده است: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Accept</a:t>
            </a:r>
            <a:r>
              <a:rPr lang="fa-IR" sz="2400" b="1" dirty="0">
                <a:cs typeface="B Nazanin" panose="00000400000000000000" pitchFamily="2" charset="-78"/>
              </a:rPr>
              <a:t> : </a:t>
            </a:r>
            <a:r>
              <a:rPr lang="fa-IR" sz="2400" dirty="0">
                <a:cs typeface="B Nazanin" panose="00000400000000000000" pitchFamily="2" charset="-78"/>
              </a:rPr>
              <a:t>این فیلد از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نشان دهنده فرمت قبولی </a:t>
            </a:r>
            <a:r>
              <a:rPr lang="en-US" sz="2400" dirty="0">
                <a:cs typeface="B Nazanin" panose="00000400000000000000" pitchFamily="2" charset="-78"/>
              </a:rPr>
              <a:t>request</a:t>
            </a:r>
            <a:r>
              <a:rPr lang="fa-IR" sz="2400" dirty="0">
                <a:cs typeface="B Nazanin" panose="00000400000000000000" pitchFamily="2" charset="-78"/>
              </a:rPr>
              <a:t> است که کاربر میتواند توسط آن ها درخواست خود را ارسال کند.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32FE04-D590-44F7-A414-89EECFDEB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869" t="93385" r="45546" b="4610"/>
          <a:stretch/>
        </p:blipFill>
        <p:spPr>
          <a:xfrm>
            <a:off x="2425960" y="2896298"/>
            <a:ext cx="7547745" cy="261256"/>
          </a:xfr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3BFA05C-B541-460C-A69A-8F423BBC1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64573" r="45410" b="32968"/>
          <a:stretch/>
        </p:blipFill>
        <p:spPr>
          <a:xfrm>
            <a:off x="2567594" y="5039752"/>
            <a:ext cx="7056811" cy="2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594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221B-D95D-499A-8195-9B5444E5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0B5E20BC-A73E-4BC3-8B5E-10EF4AFAB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A29D5C-D917-4FA4-A242-AAD86272D046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Response Headers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در ادامه چند نمونه از </a:t>
            </a:r>
            <a:r>
              <a:rPr lang="en-US" sz="2400" dirty="0">
                <a:cs typeface="B Nazanin" panose="00000400000000000000" pitchFamily="2" charset="-78"/>
              </a:rPr>
              <a:t>response header</a:t>
            </a:r>
            <a:r>
              <a:rPr lang="fa-IR" sz="2400" dirty="0">
                <a:cs typeface="B Nazanin" panose="00000400000000000000" pitchFamily="2" charset="-78"/>
              </a:rPr>
              <a:t> ها را معرفی میکنیم:</a:t>
            </a: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Date</a:t>
            </a:r>
            <a:r>
              <a:rPr lang="fa-IR" sz="2400" b="1" dirty="0">
                <a:cs typeface="B Nazanin" panose="00000400000000000000" pitchFamily="2" charset="-78"/>
              </a:rPr>
              <a:t> : </a:t>
            </a:r>
            <a:r>
              <a:rPr lang="fa-IR" sz="2400" dirty="0">
                <a:cs typeface="B Nazanin" panose="00000400000000000000" pitchFamily="2" charset="-78"/>
              </a:rPr>
              <a:t>این فیلد از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نشان دهنده زمان ارسال </a:t>
            </a:r>
            <a:r>
              <a:rPr lang="en-US" sz="2400" dirty="0">
                <a:cs typeface="B Nazanin" panose="00000400000000000000" pitchFamily="2" charset="-78"/>
              </a:rPr>
              <a:t>Response</a:t>
            </a:r>
            <a:r>
              <a:rPr lang="fa-IR" sz="2400" dirty="0">
                <a:cs typeface="B Nazanin" panose="00000400000000000000" pitchFamily="2" charset="-78"/>
              </a:rPr>
              <a:t> به کاربر توسط سرور است.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Content-language</a:t>
            </a:r>
            <a:r>
              <a:rPr lang="fa-IR" sz="2400" b="1" dirty="0">
                <a:cs typeface="B Nazanin" panose="00000400000000000000" pitchFamily="2" charset="-78"/>
              </a:rPr>
              <a:t> : </a:t>
            </a:r>
            <a:r>
              <a:rPr lang="fa-IR" sz="2400" dirty="0">
                <a:cs typeface="B Nazanin" panose="00000400000000000000" pitchFamily="2" charset="-78"/>
              </a:rPr>
              <a:t>این فیلد از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نشان دهنده زبان متن موجود در </a:t>
            </a:r>
            <a:r>
              <a:rPr lang="en-US" sz="2400" dirty="0">
                <a:cs typeface="B Nazanin" panose="00000400000000000000" pitchFamily="2" charset="-78"/>
              </a:rPr>
              <a:t>response</a:t>
            </a:r>
            <a:r>
              <a:rPr lang="fa-IR" sz="2400" dirty="0">
                <a:cs typeface="B Nazanin" panose="00000400000000000000" pitchFamily="2" charset="-78"/>
              </a:rPr>
              <a:t> است.</a:t>
            </a:r>
          </a:p>
          <a:p>
            <a:pPr algn="r" rtl="1">
              <a:lnSpc>
                <a:spcPct val="150000"/>
              </a:lnSpc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9B4236-E3D7-465C-8DB8-1A67D5675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086" t="68486" r="62998" b="28816"/>
          <a:stretch/>
        </p:blipFill>
        <p:spPr>
          <a:xfrm>
            <a:off x="3944141" y="2991171"/>
            <a:ext cx="4303718" cy="437829"/>
          </a:xfr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D8E2F9F8-21EE-4FDC-9EE8-6F59489BF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17" t="54622" r="68482" b="43266"/>
          <a:stretch/>
        </p:blipFill>
        <p:spPr>
          <a:xfrm>
            <a:off x="4607980" y="5189038"/>
            <a:ext cx="2976040" cy="3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6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657-5834-4790-8C3D-16D8C0EA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9E3FE4FC-8CC4-4448-8FCF-53F57186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5FA77C-D60E-4B8F-BBCC-38DDAA894914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Response Headers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Content-type</a:t>
            </a:r>
            <a:r>
              <a:rPr lang="fa-IR" sz="2400" dirty="0">
                <a:cs typeface="B Nazanin" panose="00000400000000000000" pitchFamily="2" charset="-78"/>
              </a:rPr>
              <a:t> : این فیلد نشان دهده فرمت </a:t>
            </a:r>
            <a:r>
              <a:rPr lang="en-US" sz="2400" dirty="0">
                <a:cs typeface="B Nazanin" panose="00000400000000000000" pitchFamily="2" charset="-78"/>
              </a:rPr>
              <a:t>response</a:t>
            </a:r>
            <a:r>
              <a:rPr lang="fa-IR" sz="2400" dirty="0">
                <a:cs typeface="B Nazanin" panose="00000400000000000000" pitchFamily="2" charset="-78"/>
              </a:rPr>
              <a:t> است.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برای اینکه با </a:t>
            </a:r>
            <a:r>
              <a:rPr lang="en-US" sz="2400" dirty="0">
                <a:cs typeface="B Nazanin" panose="00000400000000000000" pitchFamily="2" charset="-78"/>
              </a:rPr>
              <a:t> HTTP header </a:t>
            </a:r>
            <a:r>
              <a:rPr lang="fa-IR" sz="2400" dirty="0">
                <a:cs typeface="B Nazanin" panose="00000400000000000000" pitchFamily="2" charset="-78"/>
              </a:rPr>
              <a:t>بیشتر اشنایی داشته باشید در مرورگر خود یک درخواست </a:t>
            </a:r>
            <a:r>
              <a:rPr lang="en-US" sz="2400" dirty="0">
                <a:cs typeface="B Nazanin" panose="00000400000000000000" pitchFamily="2" charset="-78"/>
              </a:rPr>
              <a:t>http</a:t>
            </a:r>
            <a:r>
              <a:rPr lang="fa-IR" sz="2400" dirty="0">
                <a:cs typeface="B Nazanin" panose="00000400000000000000" pitchFamily="2" charset="-78"/>
              </a:rPr>
              <a:t> فرخوانی کنید(یک سایت به عنوان مثال </a:t>
            </a:r>
            <a:r>
              <a:rPr lang="en-US" sz="2400" dirty="0">
                <a:cs typeface="B Nazanin" panose="00000400000000000000" pitchFamily="2" charset="-78"/>
              </a:rPr>
              <a:t>github.com </a:t>
            </a:r>
            <a:r>
              <a:rPr lang="fa-IR" sz="2400" dirty="0">
                <a:cs typeface="B Nazanin" panose="00000400000000000000" pitchFamily="2" charset="-78"/>
              </a:rPr>
              <a:t> را باز کرده) و سپس به قسمت </a:t>
            </a:r>
            <a:r>
              <a:rPr lang="en-US" sz="2400" dirty="0">
                <a:cs typeface="B Nazanin" panose="00000400000000000000" pitchFamily="2" charset="-78"/>
              </a:rPr>
              <a:t>inspect</a:t>
            </a:r>
            <a:r>
              <a:rPr lang="fa-IR" sz="2400" dirty="0">
                <a:cs typeface="B Nazanin" panose="00000400000000000000" pitchFamily="2" charset="-78"/>
              </a:rPr>
              <a:t> رفته که در این قسمت می توان </a:t>
            </a:r>
            <a:r>
              <a:rPr lang="en-US" sz="2400" dirty="0">
                <a:cs typeface="B Nazanin" panose="00000400000000000000" pitchFamily="2" charset="-78"/>
              </a:rPr>
              <a:t>http request</a:t>
            </a:r>
            <a:r>
              <a:rPr lang="fa-IR" sz="2400" dirty="0">
                <a:cs typeface="B Nazanin" panose="00000400000000000000" pitchFamily="2" charset="-78"/>
              </a:rPr>
              <a:t> ها را مشاهده کرده و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های هر کدام را مشاهده کرد.</a:t>
            </a: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893B79-79FE-4A79-9EF9-5E375658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6" t="66329" r="64588" b="31139"/>
          <a:stretch/>
        </p:blipFill>
        <p:spPr>
          <a:xfrm>
            <a:off x="4091149" y="2492447"/>
            <a:ext cx="4009702" cy="4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50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2E45-2F0A-45D9-9A31-3830EDEC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72645B96-98E4-4142-A3C2-8E6DB57CF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886D57-88B3-41E0-AAAF-A4DB8E486212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Response Headers</a:t>
            </a: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3600" b="1" dirty="0">
              <a:cs typeface="B Nazanin" panose="00000400000000000000" pitchFamily="2" charset="-78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DF3AF5-7712-4BB0-B233-C27A9685B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t="5712" r="-808" b="6549"/>
          <a:stretch/>
        </p:blipFill>
        <p:spPr>
          <a:xfrm>
            <a:off x="1152477" y="1333289"/>
            <a:ext cx="4741104" cy="232114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11A87-FF4C-4511-A4FD-F5091AC94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8" r="1199" b="4489"/>
          <a:stretch/>
        </p:blipFill>
        <p:spPr>
          <a:xfrm>
            <a:off x="6092058" y="1333289"/>
            <a:ext cx="4741104" cy="2321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6D3815-7B19-4005-BABF-875EE2E7E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8" b="4898"/>
          <a:stretch/>
        </p:blipFill>
        <p:spPr>
          <a:xfrm>
            <a:off x="1152477" y="3853255"/>
            <a:ext cx="4741104" cy="23800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88530C-FAB6-443A-91A1-DDA891B74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89" t="5858" b="4626"/>
          <a:stretch/>
        </p:blipFill>
        <p:spPr>
          <a:xfrm>
            <a:off x="6092058" y="3853254"/>
            <a:ext cx="4741104" cy="23709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CD7733-C8D2-4E51-B204-14C2F90B00C1}"/>
              </a:ext>
            </a:extLst>
          </p:cNvPr>
          <p:cNvSpPr/>
          <p:nvPr/>
        </p:nvSpPr>
        <p:spPr>
          <a:xfrm>
            <a:off x="3294518" y="1952536"/>
            <a:ext cx="249571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1. وارد سایت مورد نظر شده و روی یکی قسمت از سایت کلیک چپ می کنیم.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B63F3-4A8F-47DE-B28C-D5CB0196EA26}"/>
              </a:ext>
            </a:extLst>
          </p:cNvPr>
          <p:cNvSpPr/>
          <p:nvPr/>
        </p:nvSpPr>
        <p:spPr>
          <a:xfrm>
            <a:off x="8900159" y="2152591"/>
            <a:ext cx="178740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2. روی گزینه 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inspect</a:t>
            </a:r>
            <a:r>
              <a:rPr lang="fa-I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کلیک کرده.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863F8-2C9F-4E92-9A7F-15C11F1AE837}"/>
              </a:ext>
            </a:extLst>
          </p:cNvPr>
          <p:cNvSpPr/>
          <p:nvPr/>
        </p:nvSpPr>
        <p:spPr>
          <a:xfrm>
            <a:off x="1301203" y="3960410"/>
            <a:ext cx="4443651" cy="384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1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3</a:t>
            </a:r>
            <a:r>
              <a:rPr lang="fa-I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. روی هر کدام از </a:t>
            </a:r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request</a:t>
            </a:r>
            <a:r>
              <a:rPr lang="fa-I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هایی که میخوایم کلیک کرده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87301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CBE8-70AA-4423-A992-BC057AEA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6293-71B0-4C09-A993-4A1C8FEB6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6446D327-A033-49A9-8A05-ADF137F89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BE695-977A-47CD-8D0D-2E02E174FBA5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Status Codes</a:t>
            </a:r>
            <a:endParaRPr lang="fa-IR" sz="3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Status code</a:t>
            </a:r>
            <a:r>
              <a:rPr lang="fa-IR" sz="2400" dirty="0">
                <a:cs typeface="B Nazanin" panose="00000400000000000000" pitchFamily="2" charset="-78"/>
              </a:rPr>
              <a:t> ها در واقع نشان دهده حالت </a:t>
            </a:r>
            <a:r>
              <a:rPr lang="en-US" sz="2400" dirty="0">
                <a:cs typeface="B Nazanin" panose="00000400000000000000" pitchFamily="2" charset="-78"/>
              </a:rPr>
              <a:t>response </a:t>
            </a:r>
            <a:r>
              <a:rPr lang="fa-IR" sz="2400" dirty="0">
                <a:cs typeface="B Nazanin" panose="00000400000000000000" pitchFamily="2" charset="-78"/>
              </a:rPr>
              <a:t> بوده که به طور مختصر نشان می دهد که پاسخ دریافتی دارای چه متنی است.</a:t>
            </a:r>
          </a:p>
          <a:p>
            <a:pPr algn="r" rtl="1"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Status code</a:t>
            </a:r>
            <a:r>
              <a:rPr lang="fa-IR" sz="2400" dirty="0">
                <a:cs typeface="B Nazanin" panose="00000400000000000000" pitchFamily="2" charset="-78"/>
              </a:rPr>
              <a:t> ها یک عدد بود که در استاندارد جهانی دارای یک پیام خاص هستند.</a:t>
            </a:r>
          </a:p>
          <a:p>
            <a:pPr algn="r" rtl="1"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Status code</a:t>
            </a:r>
            <a:r>
              <a:rPr lang="fa-IR" sz="2400" dirty="0">
                <a:cs typeface="B Nazanin" panose="00000400000000000000" pitchFamily="2" charset="-78"/>
              </a:rPr>
              <a:t> ها به جهار دسته کلی تقسیم می شوند: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بازه </a:t>
            </a:r>
            <a:r>
              <a:rPr lang="en-US" sz="2400" b="1" dirty="0">
                <a:cs typeface="B Nazanin" panose="00000400000000000000" pitchFamily="2" charset="-78"/>
              </a:rPr>
              <a:t>100</a:t>
            </a:r>
            <a:r>
              <a:rPr lang="fa-IR" sz="2400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199</a:t>
            </a:r>
            <a:r>
              <a:rPr lang="fa-IR" sz="2400" b="1" dirty="0">
                <a:cs typeface="B Nazanin" panose="00000400000000000000" pitchFamily="2" charset="-78"/>
              </a:rPr>
              <a:t> که معمولا برای اطلاعات دادن استفاده می شود.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بازه </a:t>
            </a:r>
            <a:r>
              <a:rPr lang="en-US" sz="2400" b="1" dirty="0">
                <a:cs typeface="B Nazanin" panose="00000400000000000000" pitchFamily="2" charset="-78"/>
              </a:rPr>
              <a:t>200</a:t>
            </a:r>
            <a:r>
              <a:rPr lang="fa-IR" sz="2400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299</a:t>
            </a:r>
            <a:r>
              <a:rPr lang="fa-IR" sz="2400" b="1" dirty="0">
                <a:cs typeface="B Nazanin" panose="00000400000000000000" pitchFamily="2" charset="-78"/>
              </a:rPr>
              <a:t> که معمولا برای پیام های موفقیت آمیز استفاده می شود.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بازه </a:t>
            </a:r>
            <a:r>
              <a:rPr lang="en-US" sz="2400" b="1" dirty="0">
                <a:cs typeface="B Nazanin" panose="00000400000000000000" pitchFamily="2" charset="-78"/>
              </a:rPr>
              <a:t>300</a:t>
            </a:r>
            <a:r>
              <a:rPr lang="fa-IR" sz="2400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399</a:t>
            </a:r>
            <a:r>
              <a:rPr lang="fa-IR" sz="2400" b="1" dirty="0">
                <a:cs typeface="B Nazanin" panose="00000400000000000000" pitchFamily="2" charset="-78"/>
              </a:rPr>
              <a:t> که معمولا برای تغییر مسیر استفاده می شود.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بازه </a:t>
            </a:r>
            <a:r>
              <a:rPr lang="en-US" sz="2400" b="1" dirty="0">
                <a:cs typeface="B Nazanin" panose="00000400000000000000" pitchFamily="2" charset="-78"/>
              </a:rPr>
              <a:t>400</a:t>
            </a:r>
            <a:r>
              <a:rPr lang="fa-IR" sz="2400" dirty="0">
                <a:cs typeface="B Nazanin" panose="00000400000000000000" pitchFamily="2" charset="-78"/>
              </a:rPr>
              <a:t> تا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en-US" sz="2400" b="1" dirty="0">
                <a:cs typeface="B Nazanin" panose="00000400000000000000" pitchFamily="2" charset="-78"/>
              </a:rPr>
              <a:t>499</a:t>
            </a:r>
            <a:r>
              <a:rPr lang="fa-IR" sz="2400" b="1" dirty="0">
                <a:cs typeface="B Nazanin" panose="00000400000000000000" pitchFamily="2" charset="-78"/>
              </a:rPr>
              <a:t> که معمولا برا خطاهای سمت کاربر استفاده می شود.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بازه </a:t>
            </a:r>
            <a:r>
              <a:rPr lang="en-US" sz="2400" b="1" dirty="0">
                <a:cs typeface="B Nazanin" panose="00000400000000000000" pitchFamily="2" charset="-78"/>
              </a:rPr>
              <a:t>500</a:t>
            </a:r>
            <a:r>
              <a:rPr lang="fa-IR" sz="2400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599</a:t>
            </a:r>
            <a:r>
              <a:rPr lang="fa-IR" sz="2400" b="1" dirty="0">
                <a:cs typeface="B Nazanin" panose="00000400000000000000" pitchFamily="2" charset="-78"/>
              </a:rPr>
              <a:t> که معمولا برای خطاهای سمت سرور استفاده می شود.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FE646-DB42-4754-810C-DC5215CF0DE6}"/>
              </a:ext>
            </a:extLst>
          </p:cNvPr>
          <p:cNvSpPr/>
          <p:nvPr/>
        </p:nvSpPr>
        <p:spPr>
          <a:xfrm>
            <a:off x="7566054" y="733983"/>
            <a:ext cx="869819" cy="269846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6D9D93-B7AC-47E9-BD30-9583E146E475}"/>
              </a:ext>
            </a:extLst>
          </p:cNvPr>
          <p:cNvSpPr/>
          <p:nvPr/>
        </p:nvSpPr>
        <p:spPr>
          <a:xfrm>
            <a:off x="8309664" y="770334"/>
            <a:ext cx="869819" cy="269846"/>
          </a:xfrm>
          <a:prstGeom prst="round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ABA20E-1AC8-4FF1-8223-A87472068408}"/>
              </a:ext>
            </a:extLst>
          </p:cNvPr>
          <p:cNvSpPr/>
          <p:nvPr/>
        </p:nvSpPr>
        <p:spPr>
          <a:xfrm>
            <a:off x="8939211" y="1016266"/>
            <a:ext cx="943663" cy="249639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Redirect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3FB425-6593-4662-B74C-A02E0CD6A4BF}"/>
              </a:ext>
            </a:extLst>
          </p:cNvPr>
          <p:cNvSpPr/>
          <p:nvPr/>
        </p:nvSpPr>
        <p:spPr>
          <a:xfrm>
            <a:off x="8958155" y="529976"/>
            <a:ext cx="1206092" cy="276980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 error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553631-DC39-41C5-BB04-5C632F7CAD15}"/>
              </a:ext>
            </a:extLst>
          </p:cNvPr>
          <p:cNvSpPr/>
          <p:nvPr/>
        </p:nvSpPr>
        <p:spPr>
          <a:xfrm>
            <a:off x="9902084" y="852125"/>
            <a:ext cx="1206092" cy="276980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 error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02964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603E-4769-4908-BC8F-4A5C85A6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17A0-93D2-4126-8C1C-3A3347DD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1823F5AE-9B1B-4628-986B-265960B7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27AF38-2DA8-44A3-B00F-A6B09DBBA697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  <a:cs typeface="B Nazanin" panose="00000400000000000000" pitchFamily="2" charset="-78"/>
              </a:rPr>
              <a:t>20X Status Codes</a:t>
            </a:r>
            <a:endParaRPr lang="fa-IR" sz="2400" b="1" dirty="0">
              <a:solidFill>
                <a:srgbClr val="00B050"/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b="1" dirty="0">
                <a:cs typeface="B Nazanin" panose="00000400000000000000" pitchFamily="2" charset="-78"/>
              </a:rPr>
              <a:t>در زیر نمونه هایی از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های بازه </a:t>
            </a:r>
            <a:r>
              <a:rPr lang="en-US" sz="2400" b="1" dirty="0">
                <a:cs typeface="B Nazanin" panose="00000400000000000000" pitchFamily="2" charset="-78"/>
              </a:rPr>
              <a:t>200</a:t>
            </a:r>
            <a:r>
              <a:rPr lang="fa-IR" sz="2400" b="1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299</a:t>
            </a:r>
            <a:r>
              <a:rPr lang="fa-IR" sz="2400" b="1" dirty="0">
                <a:cs typeface="B Nazanin" panose="00000400000000000000" pitchFamily="2" charset="-78"/>
              </a:rPr>
              <a:t> معرفی شده است: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200(ok)</a:t>
            </a:r>
            <a:r>
              <a:rPr lang="fa-IR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نشان دادن درستی کار بوده و اینکه درخواست بدون مشکل خاصی پردازش شده است.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204(No Content)</a:t>
            </a:r>
            <a:r>
              <a:rPr lang="fa-IR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تقریبا همانند </a:t>
            </a:r>
            <a:r>
              <a:rPr lang="en-US" sz="2400" b="1" dirty="0">
                <a:cs typeface="B Nazanin" panose="00000400000000000000" pitchFamily="2" charset="-78"/>
              </a:rPr>
              <a:t>status code 200</a:t>
            </a:r>
            <a:r>
              <a:rPr lang="fa-IR" sz="2400" b="1" dirty="0">
                <a:cs typeface="B Nazanin" panose="00000400000000000000" pitchFamily="2" charset="-78"/>
              </a:rPr>
              <a:t> بوده است ولی با این تفاوت که در </a:t>
            </a:r>
            <a:r>
              <a:rPr lang="en-US" sz="2400" b="1" dirty="0">
                <a:cs typeface="B Nazanin" panose="00000400000000000000" pitchFamily="2" charset="-78"/>
              </a:rPr>
              <a:t>response</a:t>
            </a:r>
            <a:r>
              <a:rPr lang="fa-IR" sz="2400" b="1" dirty="0">
                <a:cs typeface="B Nazanin" panose="00000400000000000000" pitchFamily="2" charset="-78"/>
              </a:rPr>
              <a:t> هیچ داده ای موجود نیست.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202(Accepted)</a:t>
            </a:r>
            <a:r>
              <a:rPr lang="fa-IR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این است که به کاربر اطلاع دهیم درخواست دریافت شده ولی هنوز پردازش بر روی آن شروع نشده و در زمان مناسب پردازش روی آن انجام خواهد شد ولی نمی خواهیم کاربر رو منتظر نگه داریم.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4A11DE-DB86-4FED-9E40-2013CD03E45E}"/>
              </a:ext>
            </a:extLst>
          </p:cNvPr>
          <p:cNvSpPr/>
          <p:nvPr/>
        </p:nvSpPr>
        <p:spPr>
          <a:xfrm rot="20464672">
            <a:off x="1136206" y="868183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41290C-6AFC-48AD-BD3F-4682157981E5}"/>
              </a:ext>
            </a:extLst>
          </p:cNvPr>
          <p:cNvSpPr/>
          <p:nvPr/>
        </p:nvSpPr>
        <p:spPr>
          <a:xfrm rot="918220">
            <a:off x="8486027" y="574793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33C87D-2BE3-4B11-910F-96677C3A99BD}"/>
              </a:ext>
            </a:extLst>
          </p:cNvPr>
          <p:cNvSpPr/>
          <p:nvPr/>
        </p:nvSpPr>
        <p:spPr>
          <a:xfrm>
            <a:off x="9067573" y="1064923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6429B5-DC62-4E30-9A0F-4C9B4B478FCE}"/>
              </a:ext>
            </a:extLst>
          </p:cNvPr>
          <p:cNvSpPr/>
          <p:nvPr/>
        </p:nvSpPr>
        <p:spPr>
          <a:xfrm rot="21271207">
            <a:off x="1686580" y="1203181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203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43CCDB-B3F6-41AF-BB5C-89ED2F85C1B3}"/>
              </a:ext>
            </a:extLst>
          </p:cNvPr>
          <p:cNvSpPr/>
          <p:nvPr/>
        </p:nvSpPr>
        <p:spPr>
          <a:xfrm rot="21236328">
            <a:off x="9885556" y="745209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204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2151D0-CFCC-4157-BFB2-CBA55B353CBF}"/>
              </a:ext>
            </a:extLst>
          </p:cNvPr>
          <p:cNvSpPr/>
          <p:nvPr/>
        </p:nvSpPr>
        <p:spPr>
          <a:xfrm>
            <a:off x="3119071" y="1091245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205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161836-7C8B-4B8B-9916-69CB6EF9CEDC}"/>
              </a:ext>
            </a:extLst>
          </p:cNvPr>
          <p:cNvSpPr/>
          <p:nvPr/>
        </p:nvSpPr>
        <p:spPr>
          <a:xfrm rot="1132976">
            <a:off x="2838089" y="560444"/>
            <a:ext cx="561965" cy="223872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68027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139-3BD2-4E84-9288-B41461FF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2A342-B08C-4DC6-956D-26DA384D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64CB3D33-7A4A-4864-A872-D38CF8F9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2559B6-EB3C-4B8A-80F6-9972F7614555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30X Status Codes</a:t>
            </a:r>
            <a:endParaRPr lang="fa-IR" sz="2400" b="1" dirty="0">
              <a:solidFill>
                <a:schemeClr val="accent4">
                  <a:lumMod val="7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300" b="1" dirty="0">
                <a:cs typeface="B Nazanin" panose="00000400000000000000" pitchFamily="2" charset="-78"/>
              </a:rPr>
              <a:t>در زیر نمونه هایی از </a:t>
            </a:r>
            <a:r>
              <a:rPr lang="en-US" sz="2300" b="1" dirty="0">
                <a:cs typeface="B Nazanin" panose="00000400000000000000" pitchFamily="2" charset="-78"/>
              </a:rPr>
              <a:t>status code</a:t>
            </a:r>
            <a:r>
              <a:rPr lang="fa-IR" sz="2300" b="1" dirty="0">
                <a:cs typeface="B Nazanin" panose="00000400000000000000" pitchFamily="2" charset="-78"/>
              </a:rPr>
              <a:t> های بازه </a:t>
            </a:r>
            <a:r>
              <a:rPr lang="en-US" sz="2300" b="1" dirty="0">
                <a:cs typeface="B Nazanin" panose="00000400000000000000" pitchFamily="2" charset="-78"/>
              </a:rPr>
              <a:t>300</a:t>
            </a:r>
            <a:r>
              <a:rPr lang="fa-IR" sz="2300" b="1" dirty="0">
                <a:cs typeface="B Nazanin" panose="00000400000000000000" pitchFamily="2" charset="-78"/>
              </a:rPr>
              <a:t> تا </a:t>
            </a:r>
            <a:r>
              <a:rPr lang="en-US" sz="2300" b="1" dirty="0">
                <a:cs typeface="B Nazanin" panose="00000400000000000000" pitchFamily="2" charset="-78"/>
              </a:rPr>
              <a:t>399</a:t>
            </a:r>
            <a:r>
              <a:rPr lang="fa-IR" sz="2300" b="1" dirty="0">
                <a:cs typeface="B Nazanin" panose="00000400000000000000" pitchFamily="2" charset="-78"/>
              </a:rPr>
              <a:t> معرفی شده است: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301(Moved permanently)</a:t>
            </a:r>
            <a:r>
              <a:rPr lang="fa-IR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300" b="1" dirty="0">
                <a:cs typeface="B Nazanin" panose="00000400000000000000" pitchFamily="2" charset="-78"/>
              </a:rPr>
              <a:t>: این</a:t>
            </a:r>
            <a:r>
              <a:rPr lang="en-US" sz="2300" b="1" dirty="0">
                <a:cs typeface="B Nazanin" panose="00000400000000000000" pitchFamily="2" charset="-78"/>
              </a:rPr>
              <a:t>Status code</a:t>
            </a:r>
            <a:r>
              <a:rPr lang="fa-IR" sz="2300" b="1" dirty="0">
                <a:cs typeface="B Nazanin" panose="00000400000000000000" pitchFamily="2" charset="-78"/>
              </a:rPr>
              <a:t> به کاربر اطلاع که این </a:t>
            </a:r>
            <a:r>
              <a:rPr lang="en-US" sz="2300" b="1" dirty="0">
                <a:cs typeface="B Nazanin" panose="00000400000000000000" pitchFamily="2" charset="-78"/>
              </a:rPr>
              <a:t>route</a:t>
            </a:r>
            <a:r>
              <a:rPr lang="fa-IR" sz="2300" b="1" dirty="0">
                <a:cs typeface="B Nazanin" panose="00000400000000000000" pitchFamily="2" charset="-78"/>
              </a:rPr>
              <a:t> عوض شده و در پاسخ آدرس </a:t>
            </a:r>
            <a:r>
              <a:rPr lang="en-US" sz="2300" b="1" dirty="0">
                <a:cs typeface="B Nazanin" panose="00000400000000000000" pitchFamily="2" charset="-78"/>
              </a:rPr>
              <a:t>Route</a:t>
            </a:r>
            <a:r>
              <a:rPr lang="fa-IR" sz="2300" b="1" dirty="0">
                <a:cs typeface="B Nazanin" panose="00000400000000000000" pitchFamily="2" charset="-78"/>
              </a:rPr>
              <a:t> جدید را به کاربر می دهد.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302(Temporary Redirect)</a:t>
            </a:r>
            <a:r>
              <a:rPr lang="fa-IR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300" b="1" dirty="0">
                <a:cs typeface="B Nazanin" panose="00000400000000000000" pitchFamily="2" charset="-78"/>
              </a:rPr>
              <a:t>: تقریبا همانند </a:t>
            </a:r>
            <a:r>
              <a:rPr lang="en-US" sz="2300" b="1" dirty="0">
                <a:cs typeface="B Nazanin" panose="00000400000000000000" pitchFamily="2" charset="-78"/>
              </a:rPr>
              <a:t>status code 301</a:t>
            </a:r>
            <a:r>
              <a:rPr lang="fa-IR" sz="2300" b="1" dirty="0">
                <a:cs typeface="B Nazanin" panose="00000400000000000000" pitchFamily="2" charset="-78"/>
              </a:rPr>
              <a:t> بوده است ولی با این تفاوت که </a:t>
            </a:r>
            <a:r>
              <a:rPr lang="en-US" sz="2300" b="1" dirty="0">
                <a:cs typeface="B Nazanin" panose="00000400000000000000" pitchFamily="2" charset="-78"/>
              </a:rPr>
              <a:t>route</a:t>
            </a:r>
            <a:r>
              <a:rPr lang="fa-IR" sz="2300" b="1" dirty="0">
                <a:cs typeface="B Nazanin" panose="00000400000000000000" pitchFamily="2" charset="-78"/>
              </a:rPr>
              <a:t> به طور موقت عوض شده و ممکن است در آینده نیز عوض شود و کاربر باید از مسیر جاری همیشه برای درخواست استفاده کند.</a:t>
            </a:r>
            <a:endParaRPr lang="en-US" sz="23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300(Multiple choice)</a:t>
            </a:r>
            <a:r>
              <a:rPr lang="fa-IR" sz="2300" b="1" dirty="0">
                <a:solidFill>
                  <a:schemeClr val="accent4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300" b="1" dirty="0">
                <a:cs typeface="B Nazanin" panose="00000400000000000000" pitchFamily="2" charset="-78"/>
              </a:rPr>
              <a:t>: این </a:t>
            </a:r>
            <a:r>
              <a:rPr lang="en-US" sz="2300" b="1" dirty="0">
                <a:cs typeface="B Nazanin" panose="00000400000000000000" pitchFamily="2" charset="-78"/>
              </a:rPr>
              <a:t>status code</a:t>
            </a:r>
            <a:r>
              <a:rPr lang="fa-IR" sz="2300" b="1" dirty="0">
                <a:cs typeface="B Nazanin" panose="00000400000000000000" pitchFamily="2" charset="-78"/>
              </a:rPr>
              <a:t> برای این است که به کاربر اطلاع دهیم چند مسیر متفاوت می تواند و برای ادامه باید یکی از گزینه ها که در </a:t>
            </a:r>
            <a:r>
              <a:rPr lang="en-US" sz="2300" b="1" dirty="0">
                <a:cs typeface="B Nazanin" panose="00000400000000000000" pitchFamily="2" charset="-78"/>
              </a:rPr>
              <a:t>response</a:t>
            </a:r>
            <a:r>
              <a:rPr lang="fa-IR" sz="2300" b="1" dirty="0">
                <a:cs typeface="B Nazanin" panose="00000400000000000000" pitchFamily="2" charset="-78"/>
              </a:rPr>
              <a:t> برگردانده شده است را انتخاب کند.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2DB454-1CFF-4FD7-85D9-30AC5D8B9D69}"/>
              </a:ext>
            </a:extLst>
          </p:cNvPr>
          <p:cNvSpPr/>
          <p:nvPr/>
        </p:nvSpPr>
        <p:spPr>
          <a:xfrm rot="20464672">
            <a:off x="1136206" y="868183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301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5619B6-745F-406D-A021-072F89C50331}"/>
              </a:ext>
            </a:extLst>
          </p:cNvPr>
          <p:cNvSpPr/>
          <p:nvPr/>
        </p:nvSpPr>
        <p:spPr>
          <a:xfrm rot="918220">
            <a:off x="8486027" y="574793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300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DE8BEF-225F-41EF-A1B4-D0680652D7DA}"/>
              </a:ext>
            </a:extLst>
          </p:cNvPr>
          <p:cNvSpPr/>
          <p:nvPr/>
        </p:nvSpPr>
        <p:spPr>
          <a:xfrm>
            <a:off x="9067573" y="1064923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302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678C61-6C80-492C-B94D-F2A84AD4ABFB}"/>
              </a:ext>
            </a:extLst>
          </p:cNvPr>
          <p:cNvSpPr/>
          <p:nvPr/>
        </p:nvSpPr>
        <p:spPr>
          <a:xfrm rot="21271207">
            <a:off x="1686580" y="1203181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307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00E291-B886-4920-BA2A-34E91922B9B5}"/>
              </a:ext>
            </a:extLst>
          </p:cNvPr>
          <p:cNvSpPr/>
          <p:nvPr/>
        </p:nvSpPr>
        <p:spPr>
          <a:xfrm rot="21236328">
            <a:off x="9885556" y="745209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308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529DC2-40C7-433B-B39A-05C761FD6B04}"/>
              </a:ext>
            </a:extLst>
          </p:cNvPr>
          <p:cNvSpPr/>
          <p:nvPr/>
        </p:nvSpPr>
        <p:spPr>
          <a:xfrm>
            <a:off x="3119071" y="1091245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304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BAC8D9-64DF-48D3-A48C-8FE89E0DB332}"/>
              </a:ext>
            </a:extLst>
          </p:cNvPr>
          <p:cNvSpPr/>
          <p:nvPr/>
        </p:nvSpPr>
        <p:spPr>
          <a:xfrm rot="1132976">
            <a:off x="2838089" y="560444"/>
            <a:ext cx="561965" cy="223872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303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73447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FEB2-B662-407C-A11C-19746AE7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691E-CB9B-4EC8-A96C-7A0EBCEA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725B4F4F-EEA8-46D3-8E26-181EF775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5CA5EF-FE97-4EA1-AE2C-3DFD9002CB19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cs typeface="B Nazanin" panose="00000400000000000000" pitchFamily="2" charset="-78"/>
              </a:rPr>
              <a:t>40X Status Codes</a:t>
            </a:r>
            <a:endParaRPr lang="fa-IR" sz="24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b="1" dirty="0">
                <a:cs typeface="B Nazanin" panose="00000400000000000000" pitchFamily="2" charset="-78"/>
              </a:rPr>
              <a:t>در زیر نمونه هایی از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های بازه </a:t>
            </a:r>
            <a:r>
              <a:rPr lang="en-US" sz="2400" b="1" dirty="0">
                <a:cs typeface="B Nazanin" panose="00000400000000000000" pitchFamily="2" charset="-78"/>
              </a:rPr>
              <a:t>400</a:t>
            </a:r>
            <a:r>
              <a:rPr lang="fa-IR" sz="2400" b="1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499</a:t>
            </a:r>
            <a:r>
              <a:rPr lang="fa-IR" sz="2400" b="1" dirty="0">
                <a:cs typeface="B Nazanin" panose="00000400000000000000" pitchFamily="2" charset="-78"/>
              </a:rPr>
              <a:t> معرفی شده است: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401(unauthorized)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نشان دادن عدم دسترسی به اطلاعات به دلیل عدم احراز هویت است(کاربر باید احراز هویت کند حتما برای دسترسی).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405(Method not allowed)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نشان دادن اشتباه بودن </a:t>
            </a:r>
            <a:r>
              <a:rPr lang="en-US" sz="2400" b="1" dirty="0">
                <a:cs typeface="B Nazanin" panose="00000400000000000000" pitchFamily="2" charset="-78"/>
              </a:rPr>
              <a:t>http method </a:t>
            </a:r>
            <a:r>
              <a:rPr lang="fa-IR" sz="2400" b="1" dirty="0">
                <a:cs typeface="B Nazanin" panose="00000400000000000000" pitchFamily="2" charset="-78"/>
              </a:rPr>
              <a:t> استفاده شده توسط کاربر است. به عنوان مثال برای دسترسی به یک </a:t>
            </a:r>
            <a:r>
              <a:rPr lang="en-US" sz="2400" b="1" dirty="0">
                <a:cs typeface="B Nazanin" panose="00000400000000000000" pitchFamily="2" charset="-78"/>
              </a:rPr>
              <a:t>route</a:t>
            </a:r>
            <a:r>
              <a:rPr lang="fa-IR" sz="2400" b="1" dirty="0">
                <a:cs typeface="B Nazanin" panose="00000400000000000000" pitchFamily="2" charset="-78"/>
              </a:rPr>
              <a:t> خاص ما فقط </a:t>
            </a:r>
            <a:r>
              <a:rPr lang="en-US" sz="2400" b="1" dirty="0">
                <a:cs typeface="B Nazanin" panose="00000400000000000000" pitchFamily="2" charset="-78"/>
              </a:rPr>
              <a:t>post method</a:t>
            </a:r>
            <a:r>
              <a:rPr lang="fa-IR" sz="2400" b="1" dirty="0">
                <a:cs typeface="B Nazanin" panose="00000400000000000000" pitchFamily="2" charset="-78"/>
              </a:rPr>
              <a:t> را تعریف کردیم ولی کاربر از </a:t>
            </a:r>
            <a:r>
              <a:rPr lang="en-US" sz="2400" b="1" dirty="0">
                <a:cs typeface="B Nazanin" panose="00000400000000000000" pitchFamily="2" charset="-78"/>
              </a:rPr>
              <a:t>get method</a:t>
            </a:r>
            <a:r>
              <a:rPr lang="fa-IR" sz="2400" b="1" dirty="0">
                <a:cs typeface="B Nazanin" panose="00000400000000000000" pitchFamily="2" charset="-78"/>
              </a:rPr>
              <a:t> استفاده می کند که باید این خطا را نمایش دهیم.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404(Not found)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 خطا به دلیل عدم وجود </a:t>
            </a:r>
            <a:r>
              <a:rPr lang="en-US" sz="2400" b="1" dirty="0">
                <a:cs typeface="B Nazanin" panose="00000400000000000000" pitchFamily="2" charset="-78"/>
              </a:rPr>
              <a:t>route</a:t>
            </a:r>
            <a:r>
              <a:rPr lang="fa-IR" sz="2400" b="1" dirty="0">
                <a:cs typeface="B Nazanin" panose="00000400000000000000" pitchFamily="2" charset="-78"/>
              </a:rPr>
              <a:t> مناسب با درخواست نشان داده می شود.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14667-F5E5-4A80-8C98-9CAB975A5F8C}"/>
              </a:ext>
            </a:extLst>
          </p:cNvPr>
          <p:cNvSpPr/>
          <p:nvPr/>
        </p:nvSpPr>
        <p:spPr>
          <a:xfrm rot="20464672">
            <a:off x="1002504" y="804773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404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61C6B6-D751-40C3-A026-A46DEE3E7DEA}"/>
              </a:ext>
            </a:extLst>
          </p:cNvPr>
          <p:cNvSpPr/>
          <p:nvPr/>
        </p:nvSpPr>
        <p:spPr>
          <a:xfrm rot="918220">
            <a:off x="8486027" y="574793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401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C898F3-F2F3-40C0-B062-58203F027F5F}"/>
              </a:ext>
            </a:extLst>
          </p:cNvPr>
          <p:cNvSpPr/>
          <p:nvPr/>
        </p:nvSpPr>
        <p:spPr>
          <a:xfrm>
            <a:off x="8733827" y="1093307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406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F9E66-D115-4A1A-B932-5C38CED790CA}"/>
              </a:ext>
            </a:extLst>
          </p:cNvPr>
          <p:cNvSpPr/>
          <p:nvPr/>
        </p:nvSpPr>
        <p:spPr>
          <a:xfrm rot="21271207">
            <a:off x="1187282" y="1290957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408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4A65AF-E9CC-486C-A15C-36E835FA930A}"/>
              </a:ext>
            </a:extLst>
          </p:cNvPr>
          <p:cNvSpPr/>
          <p:nvPr/>
        </p:nvSpPr>
        <p:spPr>
          <a:xfrm rot="21236328">
            <a:off x="9884439" y="517410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407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F79FA8-0268-4610-A37D-5D62A5CE7537}"/>
              </a:ext>
            </a:extLst>
          </p:cNvPr>
          <p:cNvSpPr/>
          <p:nvPr/>
        </p:nvSpPr>
        <p:spPr>
          <a:xfrm>
            <a:off x="3119071" y="1091245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410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BE838A-707D-4CE2-B478-9C8EAC8CE02E}"/>
              </a:ext>
            </a:extLst>
          </p:cNvPr>
          <p:cNvSpPr/>
          <p:nvPr/>
        </p:nvSpPr>
        <p:spPr>
          <a:xfrm rot="1132976">
            <a:off x="2673828" y="728976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418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00DBFF-5907-4386-BFA2-A5A02D9C16C4}"/>
              </a:ext>
            </a:extLst>
          </p:cNvPr>
          <p:cNvSpPr/>
          <p:nvPr/>
        </p:nvSpPr>
        <p:spPr>
          <a:xfrm rot="20464672">
            <a:off x="1773952" y="835255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403</a:t>
            </a: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12FF25-C545-426E-895D-07B54AE450AC}"/>
              </a:ext>
            </a:extLst>
          </p:cNvPr>
          <p:cNvSpPr/>
          <p:nvPr/>
        </p:nvSpPr>
        <p:spPr>
          <a:xfrm rot="918220">
            <a:off x="9400785" y="997427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400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75E635-FC54-4F06-BED3-CA99BA8E6B75}"/>
              </a:ext>
            </a:extLst>
          </p:cNvPr>
          <p:cNvSpPr/>
          <p:nvPr/>
        </p:nvSpPr>
        <p:spPr>
          <a:xfrm>
            <a:off x="10375733" y="1187027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405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6FE28F-6C83-4F98-B4FE-29E749074FCD}"/>
              </a:ext>
            </a:extLst>
          </p:cNvPr>
          <p:cNvSpPr/>
          <p:nvPr/>
        </p:nvSpPr>
        <p:spPr>
          <a:xfrm rot="21271207">
            <a:off x="2371741" y="1186948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422</a:t>
            </a:r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668E-7547-481D-8E0A-9C00E21A60EA}"/>
              </a:ext>
            </a:extLst>
          </p:cNvPr>
          <p:cNvSpPr/>
          <p:nvPr/>
        </p:nvSpPr>
        <p:spPr>
          <a:xfrm rot="21236328">
            <a:off x="10588360" y="712528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409</a:t>
            </a:r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A77D4B-70BF-432B-A327-FAE919A048E0}"/>
              </a:ext>
            </a:extLst>
          </p:cNvPr>
          <p:cNvSpPr/>
          <p:nvPr/>
        </p:nvSpPr>
        <p:spPr>
          <a:xfrm>
            <a:off x="1816277" y="1566086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402</a:t>
            </a:r>
            <a:endParaRPr lang="en-US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773851-E6DD-40D3-87FA-6663BA51F181}"/>
              </a:ext>
            </a:extLst>
          </p:cNvPr>
          <p:cNvSpPr/>
          <p:nvPr/>
        </p:nvSpPr>
        <p:spPr>
          <a:xfrm rot="1132976">
            <a:off x="3445276" y="486837"/>
            <a:ext cx="561965" cy="22387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429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12025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1D67-F702-4DCE-816C-A93CDA78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8BD-7D19-45A5-90D9-0FF162DF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1CD1AD84-94AE-4466-A62B-2F20135E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BDC2EF-6959-4978-AF9C-2B31C4A74397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rgbClr val="C00000"/>
                </a:solidFill>
                <a:cs typeface="B Nazanin" panose="00000400000000000000" pitchFamily="2" charset="-78"/>
              </a:rPr>
              <a:t>50X Status Codes</a:t>
            </a:r>
            <a:endParaRPr lang="fa-IR" sz="2400" b="1" dirty="0">
              <a:solidFill>
                <a:srgbClr val="C00000"/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b="1" dirty="0">
                <a:cs typeface="B Nazanin" panose="00000400000000000000" pitchFamily="2" charset="-78"/>
              </a:rPr>
              <a:t>در زیر نمونه هایی از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های بازه </a:t>
            </a:r>
            <a:r>
              <a:rPr lang="en-US" sz="2400" b="1" dirty="0">
                <a:cs typeface="B Nazanin" panose="00000400000000000000" pitchFamily="2" charset="-78"/>
              </a:rPr>
              <a:t>200</a:t>
            </a:r>
            <a:r>
              <a:rPr lang="fa-IR" sz="2400" b="1" dirty="0">
                <a:cs typeface="B Nazanin" panose="00000400000000000000" pitchFamily="2" charset="-78"/>
              </a:rPr>
              <a:t> تا </a:t>
            </a:r>
            <a:r>
              <a:rPr lang="en-US" sz="2400" b="1" dirty="0">
                <a:cs typeface="B Nazanin" panose="00000400000000000000" pitchFamily="2" charset="-78"/>
              </a:rPr>
              <a:t>299</a:t>
            </a:r>
            <a:r>
              <a:rPr lang="fa-IR" sz="2400" b="1" dirty="0">
                <a:cs typeface="B Nazanin" panose="00000400000000000000" pitchFamily="2" charset="-78"/>
              </a:rPr>
              <a:t> معرفی شده است: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508(Loop detected)</a:t>
            </a: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نشان دادن یک حلقه بی نهایت در پردازش درخواست کاربر است که هیچ وقت پایان نمی یابد و سرور آن را متوقف کرده است.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500(Internal server error)</a:t>
            </a: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تقریبا همانند برای زمانی است که سرور به حالتی رفته است که نمی داند چه کاری انجام دهد(به دلیل خطا) و ادامه کار را متوقف کرده و این کد را به کاربر نشان می دهد.</a:t>
            </a:r>
            <a:endParaRPr lang="en-US" sz="2400" b="1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505(HTTP version not supported)</a:t>
            </a: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: این </a:t>
            </a:r>
            <a:r>
              <a:rPr lang="en-US" sz="2400" b="1" dirty="0">
                <a:cs typeface="B Nazanin" panose="00000400000000000000" pitchFamily="2" charset="-78"/>
              </a:rPr>
              <a:t>status code</a:t>
            </a:r>
            <a:r>
              <a:rPr lang="fa-IR" sz="2400" b="1" dirty="0">
                <a:cs typeface="B Nazanin" panose="00000400000000000000" pitchFamily="2" charset="-78"/>
              </a:rPr>
              <a:t> برای این است که به کاربر اطلاع بدهیم نسخه پروتکل استفاده شده توسط کاربر را نمی توانیم پردازش کنیم.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8E08B0-7586-41E7-8784-E140FD6F474B}"/>
              </a:ext>
            </a:extLst>
          </p:cNvPr>
          <p:cNvSpPr/>
          <p:nvPr/>
        </p:nvSpPr>
        <p:spPr>
          <a:xfrm rot="20464672">
            <a:off x="1002504" y="804773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500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7EEC50-B18B-46C9-8F07-9D5ECEC81124}"/>
              </a:ext>
            </a:extLst>
          </p:cNvPr>
          <p:cNvSpPr/>
          <p:nvPr/>
        </p:nvSpPr>
        <p:spPr>
          <a:xfrm rot="918220">
            <a:off x="8431675" y="789896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501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15C91-487B-4037-BB38-7B0B1C8C1622}"/>
              </a:ext>
            </a:extLst>
          </p:cNvPr>
          <p:cNvSpPr/>
          <p:nvPr/>
        </p:nvSpPr>
        <p:spPr>
          <a:xfrm>
            <a:off x="9108584" y="525531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506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FD2430-2B3B-49D6-9777-32388433E160}"/>
              </a:ext>
            </a:extLst>
          </p:cNvPr>
          <p:cNvSpPr/>
          <p:nvPr/>
        </p:nvSpPr>
        <p:spPr>
          <a:xfrm rot="21271207">
            <a:off x="870169" y="1652070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503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849404-1D43-462E-838F-44C6481C1CE5}"/>
              </a:ext>
            </a:extLst>
          </p:cNvPr>
          <p:cNvSpPr/>
          <p:nvPr/>
        </p:nvSpPr>
        <p:spPr>
          <a:xfrm rot="21236328">
            <a:off x="9884439" y="517410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508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8DDFA8-7D05-495B-A494-8BCF0E28321C}"/>
              </a:ext>
            </a:extLst>
          </p:cNvPr>
          <p:cNvSpPr/>
          <p:nvPr/>
        </p:nvSpPr>
        <p:spPr>
          <a:xfrm>
            <a:off x="2759788" y="1341096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510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6F5445-95CA-4A01-BFDF-BD089B4515CA}"/>
              </a:ext>
            </a:extLst>
          </p:cNvPr>
          <p:cNvSpPr/>
          <p:nvPr/>
        </p:nvSpPr>
        <p:spPr>
          <a:xfrm rot="1132976">
            <a:off x="2673828" y="728976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507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352274-1275-47B8-9705-1709565311EE}"/>
              </a:ext>
            </a:extLst>
          </p:cNvPr>
          <p:cNvSpPr/>
          <p:nvPr/>
        </p:nvSpPr>
        <p:spPr>
          <a:xfrm rot="20464672">
            <a:off x="1699312" y="532129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504</a:t>
            </a: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03875D-651D-4306-9AF3-D32FF7ED3683}"/>
              </a:ext>
            </a:extLst>
          </p:cNvPr>
          <p:cNvSpPr/>
          <p:nvPr/>
        </p:nvSpPr>
        <p:spPr>
          <a:xfrm rot="918220">
            <a:off x="9464781" y="1186947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400</a:t>
            </a:r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876C9D-6E06-43D1-876E-A698791E9CAE}"/>
              </a:ext>
            </a:extLst>
          </p:cNvPr>
          <p:cNvSpPr/>
          <p:nvPr/>
        </p:nvSpPr>
        <p:spPr>
          <a:xfrm rot="21236328">
            <a:off x="10596028" y="768655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502</a:t>
            </a:r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D39CC7-6AB4-4FAA-BD10-3E4B26D6AFA3}"/>
              </a:ext>
            </a:extLst>
          </p:cNvPr>
          <p:cNvSpPr/>
          <p:nvPr/>
        </p:nvSpPr>
        <p:spPr>
          <a:xfrm>
            <a:off x="1772803" y="1298505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511</a:t>
            </a:r>
            <a:endParaRPr lang="en-US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EA34ED-D651-44FF-9526-759973DAAC3E}"/>
              </a:ext>
            </a:extLst>
          </p:cNvPr>
          <p:cNvSpPr/>
          <p:nvPr/>
        </p:nvSpPr>
        <p:spPr>
          <a:xfrm rot="1132976">
            <a:off x="3327499" y="972023"/>
            <a:ext cx="561965" cy="223872"/>
          </a:xfrm>
          <a:prstGeom prst="round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90187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45C0-3D34-47EE-B29A-7ED60A5D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5537-F46F-44C5-87A1-7D8B708A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3E99DD02-605F-4E10-8BC5-37349B773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AD0E70-5E9B-431C-BFDB-2662A56422C5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More Rest Rules</a:t>
            </a: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400" b="1" dirty="0">
                <a:cs typeface="B Nazanin" panose="00000400000000000000" pitchFamily="2" charset="-78"/>
              </a:rPr>
              <a:t>قوانین اصلی </a:t>
            </a:r>
            <a:r>
              <a:rPr lang="en-US" sz="2400" b="1" dirty="0">
                <a:cs typeface="B Nazanin" panose="00000400000000000000" pitchFamily="2" charset="-78"/>
              </a:rPr>
              <a:t>rest</a:t>
            </a:r>
            <a:r>
              <a:rPr lang="fa-IR" sz="2400" b="1" dirty="0">
                <a:cs typeface="B Nazanin" panose="00000400000000000000" pitchFamily="2" charset="-78"/>
              </a:rPr>
              <a:t> در اسلاید های قبلی گفته شد ولی 2 قانون هم استفاده می شود امروزه که می توان به آن ها اشاره کرد: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cs typeface="B Nazanin" panose="00000400000000000000" pitchFamily="2" charset="-78"/>
              </a:rPr>
              <a:t>Versioning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cs typeface="B Nazanin" panose="00000400000000000000" pitchFamily="2" charset="-78"/>
              </a:rPr>
              <a:t>Use JSON</a:t>
            </a:r>
            <a:endParaRPr lang="fa-IR" sz="24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3817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8205-2E1E-4C50-B4AF-96F48A6A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D66B-8F79-4AC8-A49A-FE7E671AC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910E0794-A16D-4A31-8EB6-5AF39113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23A0A2-9D2A-494F-AB9D-B2B0BFF920A0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تعاریف</a:t>
            </a:r>
          </a:p>
          <a:p>
            <a:pPr algn="ctr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r>
              <a:rPr lang="en-US" sz="2000" dirty="0">
                <a:cs typeface="B Nazanin" panose="00000400000000000000" pitchFamily="2" charset="-78"/>
              </a:rPr>
              <a:t>API : </a:t>
            </a:r>
            <a:r>
              <a:rPr lang="en-US" sz="2000" b="1" dirty="0">
                <a:cs typeface="B Nazanin" panose="00000400000000000000" pitchFamily="2" charset="-78"/>
              </a:rPr>
              <a:t>API</a:t>
            </a:r>
            <a:r>
              <a:rPr lang="fa-IR" sz="2000" dirty="0">
                <a:cs typeface="B Nazanin" panose="00000400000000000000" pitchFamily="2" charset="-78"/>
              </a:rPr>
              <a:t> مخفف کلمه</a:t>
            </a:r>
            <a:r>
              <a:rPr lang="en-US" sz="2000" dirty="0">
                <a:cs typeface="B Nazanin" panose="00000400000000000000" pitchFamily="2" charset="-78"/>
              </a:rPr>
              <a:t> application programming interface </a:t>
            </a:r>
            <a:r>
              <a:rPr lang="fa-IR" sz="2000" dirty="0">
                <a:cs typeface="B Nazanin" panose="00000400000000000000" pitchFamily="2" charset="-78"/>
              </a:rPr>
              <a:t>بوده که توسط آن می توان ارتباط سیستم های مختلف را برقرار کرد.</a:t>
            </a: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  <a:p>
            <a:pPr algn="r" rtl="1"/>
            <a:r>
              <a:rPr lang="en-US" sz="2000" b="1" dirty="0">
                <a:cs typeface="B Nazanin" panose="00000400000000000000" pitchFamily="2" charset="-78"/>
              </a:rPr>
              <a:t>Web API</a:t>
            </a:r>
            <a:r>
              <a:rPr lang="fa-IR" sz="2000" dirty="0">
                <a:cs typeface="B Nazanin" panose="00000400000000000000" pitchFamily="2" charset="-78"/>
              </a:rPr>
              <a:t> : به یک یا چند سرویس اینترنتی که در بستر اینترنت و با پروتکل </a:t>
            </a:r>
            <a:r>
              <a:rPr lang="en-US" sz="2000" dirty="0">
                <a:cs typeface="B Nazanin" panose="00000400000000000000" pitchFamily="2" charset="-78"/>
              </a:rPr>
              <a:t>HTTP</a:t>
            </a:r>
            <a:r>
              <a:rPr lang="fa-IR" sz="2000" dirty="0">
                <a:cs typeface="B Nazanin" panose="00000400000000000000" pitchFamily="2" charset="-78"/>
              </a:rPr>
              <a:t> در حال تعامل با کاربر و دیگر سرویس ها می باشد.</a:t>
            </a: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r>
              <a:rPr lang="en-US" sz="2000" b="1" dirty="0">
                <a:cs typeface="B Nazanin" panose="00000400000000000000" pitchFamily="2" charset="-78"/>
              </a:rPr>
              <a:t>Restful API</a:t>
            </a:r>
            <a:r>
              <a:rPr lang="fa-IR" sz="2000" b="1" dirty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: یک سری از قوانین که برای طراحی </a:t>
            </a:r>
            <a:r>
              <a:rPr lang="en-US" sz="2000" dirty="0">
                <a:cs typeface="B Nazanin" panose="00000400000000000000" pitchFamily="2" charset="-78"/>
              </a:rPr>
              <a:t>web </a:t>
            </a:r>
            <a:r>
              <a:rPr lang="en-US" sz="2000" dirty="0" err="1">
                <a:cs typeface="B Nazanin" panose="00000400000000000000" pitchFamily="2" charset="-78"/>
              </a:rPr>
              <a:t>api</a:t>
            </a:r>
            <a:r>
              <a:rPr lang="fa-IR" sz="2000" dirty="0">
                <a:cs typeface="B Nazanin" panose="00000400000000000000" pitchFamily="2" charset="-78"/>
              </a:rPr>
              <a:t> باید رعایت شود(یک سری استاندار) که می تواند کد را خواناتر و تمیزتر کند.</a:t>
            </a: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77574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C6DC-0E68-4658-9149-C910AD1C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9A56F-9DA5-4E27-9C50-4318124AA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726C53AB-C1C6-45E4-BCD8-EC1476471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D1204E-A71B-4DA1-87E3-6BC0DA80D4D1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Versioning</a:t>
            </a: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API</a:t>
            </a:r>
            <a:r>
              <a:rPr lang="fa-IR" sz="2400" dirty="0">
                <a:cs typeface="B Nazanin" panose="00000400000000000000" pitchFamily="2" charset="-78"/>
              </a:rPr>
              <a:t> ها برای این که بعد از یک مدت نیاز به بروزرسانی پیدا می کنند و ما نمیخواهیم کاربرانی که با </a:t>
            </a:r>
            <a:r>
              <a:rPr lang="en-US" sz="2400" dirty="0">
                <a:cs typeface="B Nazanin" panose="00000400000000000000" pitchFamily="2" charset="-78"/>
              </a:rPr>
              <a:t>API </a:t>
            </a:r>
            <a:r>
              <a:rPr lang="fa-IR" sz="2400" dirty="0">
                <a:cs typeface="B Nazanin" panose="00000400000000000000" pitchFamily="2" charset="-78"/>
              </a:rPr>
              <a:t>کنونی از کار نیافتند به </a:t>
            </a:r>
            <a:r>
              <a:rPr lang="en-US" sz="2400" dirty="0">
                <a:cs typeface="B Nazanin" panose="00000400000000000000" pitchFamily="2" charset="-78"/>
              </a:rPr>
              <a:t>API </a:t>
            </a:r>
            <a:r>
              <a:rPr lang="fa-IR" sz="2400" dirty="0">
                <a:cs typeface="B Nazanin" panose="00000400000000000000" pitchFamily="2" charset="-78"/>
              </a:rPr>
              <a:t> ها نسخه داده تا برنامه های مختلف که با نسخه قبلی کار می کردند از کار نیافتند. </a:t>
            </a: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به عنوان مثال در مثال رزرو اتاق در وبسایت هتل می توان به این صورت عمل کرد:</a:t>
            </a: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1747C7-BF69-4F87-8BFA-3EDA80D93A99}"/>
              </a:ext>
            </a:extLst>
          </p:cNvPr>
          <p:cNvSpPr/>
          <p:nvPr/>
        </p:nvSpPr>
        <p:spPr>
          <a:xfrm>
            <a:off x="1066800" y="3346162"/>
            <a:ext cx="4292082" cy="246217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17052C-2CF7-47F6-BDD3-951A28467038}"/>
              </a:ext>
            </a:extLst>
          </p:cNvPr>
          <p:cNvSpPr/>
          <p:nvPr/>
        </p:nvSpPr>
        <p:spPr>
          <a:xfrm>
            <a:off x="6833120" y="3347098"/>
            <a:ext cx="4292082" cy="246217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42C00-AB12-4912-A1E6-A2653922AF6E}"/>
              </a:ext>
            </a:extLst>
          </p:cNvPr>
          <p:cNvSpPr/>
          <p:nvPr/>
        </p:nvSpPr>
        <p:spPr>
          <a:xfrm>
            <a:off x="2748611" y="5778359"/>
            <a:ext cx="928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نسخه 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32443-8AFF-423D-A642-6E2EEC8683B9}"/>
              </a:ext>
            </a:extLst>
          </p:cNvPr>
          <p:cNvSpPr/>
          <p:nvPr/>
        </p:nvSpPr>
        <p:spPr>
          <a:xfrm>
            <a:off x="8514932" y="5877593"/>
            <a:ext cx="928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نسخه 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C2856-05EC-47AD-AAC4-BA2821DA3270}"/>
              </a:ext>
            </a:extLst>
          </p:cNvPr>
          <p:cNvCxnSpPr>
            <a:cxnSpLocks/>
          </p:cNvCxnSpPr>
          <p:nvPr/>
        </p:nvCxnSpPr>
        <p:spPr>
          <a:xfrm>
            <a:off x="5458661" y="4646645"/>
            <a:ext cx="1250049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5E88E-2EFF-4C58-94D9-D8B414CEA865}"/>
              </a:ext>
            </a:extLst>
          </p:cNvPr>
          <p:cNvSpPr/>
          <p:nvPr/>
        </p:nvSpPr>
        <p:spPr>
          <a:xfrm>
            <a:off x="1066798" y="3797098"/>
            <a:ext cx="407904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/v1/room/{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}/reserve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4614A-3836-4CEF-BD13-E8DCB43D545E}"/>
              </a:ext>
            </a:extLst>
          </p:cNvPr>
          <p:cNvSpPr/>
          <p:nvPr/>
        </p:nvSpPr>
        <p:spPr>
          <a:xfrm>
            <a:off x="6939638" y="3797099"/>
            <a:ext cx="407904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/v2/room/{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}/reserve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5EB687-433B-4C0C-AFEB-827971062698}"/>
              </a:ext>
            </a:extLst>
          </p:cNvPr>
          <p:cNvSpPr/>
          <p:nvPr/>
        </p:nvSpPr>
        <p:spPr>
          <a:xfrm>
            <a:off x="1679510" y="4646645"/>
            <a:ext cx="3107094" cy="9873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در این نسخه نحوه ارسال اطلاعات از سمت کاربر به صورت متنی بوده و پاسخ سرور به صورت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XML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است.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B15E79-05BD-414E-88E7-8ACC2BC64290}"/>
              </a:ext>
            </a:extLst>
          </p:cNvPr>
          <p:cNvSpPr/>
          <p:nvPr/>
        </p:nvSpPr>
        <p:spPr>
          <a:xfrm>
            <a:off x="7405396" y="4646644"/>
            <a:ext cx="3107094" cy="987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در این نسخه نحوه ارسال اطلاعات به صورت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XML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بوده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و پاسخ سرور به صورت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JSON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است.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2201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/>
      <p:bldP spid="14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B87F-7D55-44D3-AB20-61C32B80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D09B90B6-FE61-4442-8DDC-7B2D99BC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1248FB-CA42-4BC1-86FA-05257AB1CDE6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Use JSON</a:t>
            </a: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وب سرویس ها به طور کلی می توانند در دو فرمت پاسخ بدهند به کاربر: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JSON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XML</a:t>
            </a:r>
            <a:endParaRPr lang="fa-IR" sz="2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که یکی از قوانین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restful</a:t>
            </a:r>
            <a:r>
              <a:rPr lang="fa-IR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استفاده از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JSON</a:t>
            </a:r>
            <a:r>
              <a:rPr lang="fa-IR" sz="22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بوده که در زیر یک نمونه از دریافت اطلاعات کاربر آورده شده است.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8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46277D-FC72-450A-BD84-F696C4569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64" t="11286" r="68451" b="58902"/>
          <a:stretch/>
        </p:blipFill>
        <p:spPr>
          <a:xfrm>
            <a:off x="5022438" y="4477483"/>
            <a:ext cx="3050196" cy="1821235"/>
          </a:xfrm>
        </p:spPr>
      </p:pic>
      <p:pic>
        <p:nvPicPr>
          <p:cNvPr id="10" name="Content Placeholder 8" descr="Server">
            <a:extLst>
              <a:ext uri="{FF2B5EF4-FFF2-40B4-BE49-F238E27FC236}">
                <a16:creationId xmlns:a16="http://schemas.microsoft.com/office/drawing/2014/main" id="{253830E6-2DBF-4983-945E-CA6BA408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9225" y="3878050"/>
            <a:ext cx="965757" cy="965757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980B8674-AF61-4BCD-9BAC-264FD0A63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6531" y="3936576"/>
            <a:ext cx="793829" cy="7938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F1C8-1892-4B84-A01C-0BF85A695644}"/>
              </a:ext>
            </a:extLst>
          </p:cNvPr>
          <p:cNvCxnSpPr>
            <a:cxnSpLocks/>
          </p:cNvCxnSpPr>
          <p:nvPr/>
        </p:nvCxnSpPr>
        <p:spPr>
          <a:xfrm>
            <a:off x="2552700" y="4234158"/>
            <a:ext cx="71551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919D24-24B7-48D7-885C-BF6662000FFB}"/>
              </a:ext>
            </a:extLst>
          </p:cNvPr>
          <p:cNvCxnSpPr>
            <a:cxnSpLocks/>
          </p:cNvCxnSpPr>
          <p:nvPr/>
        </p:nvCxnSpPr>
        <p:spPr>
          <a:xfrm flipH="1">
            <a:off x="2552700" y="4400944"/>
            <a:ext cx="71551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E518D0B-95F8-4F22-9B74-DC800C1933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00" t="40666" r="79875" b="51904"/>
          <a:stretch/>
        </p:blipFill>
        <p:spPr>
          <a:xfrm>
            <a:off x="5029203" y="3808200"/>
            <a:ext cx="1336839" cy="3464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5092F7-1107-47B5-A350-0AD1175E8C7D}"/>
              </a:ext>
            </a:extLst>
          </p:cNvPr>
          <p:cNvSpPr/>
          <p:nvPr/>
        </p:nvSpPr>
        <p:spPr>
          <a:xfrm>
            <a:off x="3659255" y="3765751"/>
            <a:ext cx="12763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Request 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96FD8C-3B57-4186-89F4-A4B4EA4B4E7A}"/>
              </a:ext>
            </a:extLst>
          </p:cNvPr>
          <p:cNvSpPr/>
          <p:nvPr/>
        </p:nvSpPr>
        <p:spPr>
          <a:xfrm>
            <a:off x="3415437" y="4567575"/>
            <a:ext cx="14655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 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51B952-19FD-43AA-B8FA-D96D2FCD103F}"/>
              </a:ext>
            </a:extLst>
          </p:cNvPr>
          <p:cNvSpPr/>
          <p:nvPr/>
        </p:nvSpPr>
        <p:spPr>
          <a:xfrm>
            <a:off x="9646389" y="4809724"/>
            <a:ext cx="12314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8951CF-9748-4736-9B23-6778A97AC459}"/>
              </a:ext>
            </a:extLst>
          </p:cNvPr>
          <p:cNvSpPr/>
          <p:nvPr/>
        </p:nvSpPr>
        <p:spPr>
          <a:xfrm>
            <a:off x="1389096" y="4706075"/>
            <a:ext cx="1149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856231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011F-60E3-4E5D-AC20-99F76CB5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971C-6A5B-47EE-83EB-4BD8E9B19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0184B1CE-339F-48C2-9A91-0574D50B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9CFB1A-3493-45C9-8613-7A09102B70DB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منابع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B Nazanin" panose="00000400000000000000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https://developer.mozilla.org/en-US/docs/Web/HTTP/Status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B Nazanin" panose="00000400000000000000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https://virgool.io/apieco/restful-api-rest-api-%DA%86%DB%8C%D8%B3%D8%AA-nm6ef4smoqy6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B Nazanin" panose="00000400000000000000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https://developer.mozilla.org/en-US/docs/Web/HTTP/Headers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B Nazanin" panose="000004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B Nazanin" panose="00000400000000000000" pitchFamily="2" charset="-7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https://developer.mozilla.org/en-US/docs/Web/HTTP/Methods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8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rtl="1">
              <a:lnSpc>
                <a:spcPct val="150000"/>
              </a:lnSpc>
            </a:pPr>
            <a:endParaRPr lang="fa-IR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79243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C92E-A356-4482-93E6-2FE16BE1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22CE-64D1-4030-A3EB-471084CD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B69F748B-F9F3-4244-9DAD-B0BDE0EAF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337187-DE52-4FD7-A1CB-6CA168F34149}"/>
              </a:ext>
            </a:extLst>
          </p:cNvPr>
          <p:cNvSpPr/>
          <p:nvPr/>
        </p:nvSpPr>
        <p:spPr>
          <a:xfrm>
            <a:off x="4534825" y="2473348"/>
            <a:ext cx="3122350" cy="1911304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800" b="1" dirty="0">
                <a:cs typeface="B Nazanin" panose="00000400000000000000" pitchFamily="2" charset="-78"/>
              </a:rPr>
              <a:t>پایان</a:t>
            </a:r>
            <a:endParaRPr lang="fa-IR" sz="2000" dirty="0">
              <a:latin typeface="+mj-lt"/>
              <a:cs typeface="B Nazanin" panose="00000400000000000000" pitchFamily="2" charset="-78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14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A543-7FC8-47F2-B3B6-FE82B9E7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1F1B5429-2702-4DAA-B0EE-D7EB186E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1D151E-58E8-4970-94F9-A4A1090EE4A0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 API</a:t>
            </a:r>
            <a:endParaRPr lang="fa-IR" sz="3600" b="1" dirty="0"/>
          </a:p>
          <a:p>
            <a:pPr algn="r" rtl="1"/>
            <a:r>
              <a:rPr lang="fa-IR" sz="2000" dirty="0">
                <a:cs typeface="B Nazanin" panose="00000400000000000000" pitchFamily="2" charset="-78"/>
              </a:rPr>
              <a:t>تصور کنید که شما قصد دارید یک برنامه خرید رزرو هتل را بر روی دو پلتفرم : 1. وب 3. اندروید راه اندازی کنید</a:t>
            </a:r>
            <a:r>
              <a:rPr lang="en-US" sz="2000" dirty="0">
                <a:cs typeface="B Nazanin" panose="00000400000000000000" pitchFamily="2" charset="-78"/>
              </a:rPr>
              <a:t>.</a:t>
            </a:r>
            <a:r>
              <a:rPr lang="fa-IR" sz="2000" dirty="0">
                <a:cs typeface="B Nazanin" panose="00000400000000000000" pitchFamily="2" charset="-78"/>
              </a:rPr>
              <a:t> به منظور این کار می توان به شکل زیر عمل کرد که یکی سرور </a:t>
            </a:r>
            <a:r>
              <a:rPr lang="en-US" sz="2000" dirty="0">
                <a:cs typeface="B Nazanin" panose="00000400000000000000" pitchFamily="2" charset="-78"/>
              </a:rPr>
              <a:t>API</a:t>
            </a:r>
            <a:r>
              <a:rPr lang="fa-IR" sz="2000" dirty="0">
                <a:cs typeface="B Nazanin" panose="00000400000000000000" pitchFamily="2" charset="-78"/>
              </a:rPr>
              <a:t> قرار داد و برنامه های وب و اندروید برای انجام یک عمل در سرور،درخواست خود را از طریق </a:t>
            </a:r>
            <a:r>
              <a:rPr lang="en-US" sz="2000" dirty="0">
                <a:cs typeface="B Nazanin" panose="00000400000000000000" pitchFamily="2" charset="-78"/>
              </a:rPr>
              <a:t>HTTP</a:t>
            </a:r>
            <a:r>
              <a:rPr lang="fa-IR" sz="2000" dirty="0">
                <a:cs typeface="B Nazanin" panose="00000400000000000000" pitchFamily="2" charset="-78"/>
              </a:rPr>
              <a:t> به سرور </a:t>
            </a:r>
            <a:r>
              <a:rPr lang="en-US" sz="2000" dirty="0">
                <a:cs typeface="B Nazanin" panose="00000400000000000000" pitchFamily="2" charset="-78"/>
              </a:rPr>
              <a:t>API</a:t>
            </a:r>
            <a:r>
              <a:rPr lang="fa-IR" sz="2000" dirty="0">
                <a:cs typeface="B Nazanin" panose="00000400000000000000" pitchFamily="2" charset="-78"/>
              </a:rPr>
              <a:t> ارسال کرده و پاسخ را به شکل </a:t>
            </a:r>
            <a:r>
              <a:rPr lang="en-US" sz="2000" dirty="0">
                <a:cs typeface="B Nazanin" panose="00000400000000000000" pitchFamily="2" charset="-78"/>
              </a:rPr>
              <a:t>json </a:t>
            </a:r>
            <a:r>
              <a:rPr lang="fa-IR" sz="2000" dirty="0">
                <a:cs typeface="B Nazanin" panose="00000400000000000000" pitchFamily="2" charset="-78"/>
              </a:rPr>
              <a:t> یا </a:t>
            </a:r>
            <a:r>
              <a:rPr lang="en-US" sz="2000" dirty="0">
                <a:cs typeface="B Nazanin" panose="00000400000000000000" pitchFamily="2" charset="-78"/>
              </a:rPr>
              <a:t>xml</a:t>
            </a:r>
            <a:r>
              <a:rPr lang="fa-IR" sz="2000" dirty="0">
                <a:cs typeface="B Nazanin" panose="00000400000000000000" pitchFamily="2" charset="-78"/>
              </a:rPr>
              <a:t> دریافت و  به کاربر نشان دهند.</a:t>
            </a: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D28A3C-C73C-4168-A098-FA0E1CDEA8E8}"/>
              </a:ext>
            </a:extLst>
          </p:cNvPr>
          <p:cNvCxnSpPr/>
          <p:nvPr/>
        </p:nvCxnSpPr>
        <p:spPr>
          <a:xfrm>
            <a:off x="3282783" y="3272391"/>
            <a:ext cx="3723183" cy="683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338FAA-4999-480A-9BF2-9281B248D64F}"/>
              </a:ext>
            </a:extLst>
          </p:cNvPr>
          <p:cNvCxnSpPr>
            <a:cxnSpLocks/>
          </p:cNvCxnSpPr>
          <p:nvPr/>
        </p:nvCxnSpPr>
        <p:spPr>
          <a:xfrm flipV="1">
            <a:off x="3282783" y="4357132"/>
            <a:ext cx="3668467" cy="499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022638-E4C1-4122-9B63-B2A4BE795710}"/>
              </a:ext>
            </a:extLst>
          </p:cNvPr>
          <p:cNvCxnSpPr>
            <a:cxnSpLocks/>
          </p:cNvCxnSpPr>
          <p:nvPr/>
        </p:nvCxnSpPr>
        <p:spPr>
          <a:xfrm flipH="1">
            <a:off x="3282784" y="4529796"/>
            <a:ext cx="3668466" cy="50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2D0DDB-F2E0-4C1B-9907-4E5B01473EF4}"/>
              </a:ext>
            </a:extLst>
          </p:cNvPr>
          <p:cNvCxnSpPr>
            <a:cxnSpLocks/>
          </p:cNvCxnSpPr>
          <p:nvPr/>
        </p:nvCxnSpPr>
        <p:spPr>
          <a:xfrm flipH="1" flipV="1">
            <a:off x="3282784" y="3138890"/>
            <a:ext cx="3723182" cy="680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22088A8-5B4D-4D76-9E3C-053660339D0B}"/>
              </a:ext>
            </a:extLst>
          </p:cNvPr>
          <p:cNvSpPr/>
          <p:nvPr/>
        </p:nvSpPr>
        <p:spPr>
          <a:xfrm rot="672522">
            <a:off x="4348431" y="3554392"/>
            <a:ext cx="11353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Request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B54FD7-1021-4D00-9FEC-8E885689A0F0}"/>
              </a:ext>
            </a:extLst>
          </p:cNvPr>
          <p:cNvSpPr/>
          <p:nvPr/>
        </p:nvSpPr>
        <p:spPr>
          <a:xfrm rot="21132617">
            <a:off x="4342248" y="4241733"/>
            <a:ext cx="11353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Request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ED72A-A111-496D-A989-6D649B27A40C}"/>
              </a:ext>
            </a:extLst>
          </p:cNvPr>
          <p:cNvSpPr/>
          <p:nvPr/>
        </p:nvSpPr>
        <p:spPr>
          <a:xfrm rot="542853">
            <a:off x="4465958" y="3013770"/>
            <a:ext cx="1324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38826A-3572-453E-8416-ED964C9C6AB9}"/>
              </a:ext>
            </a:extLst>
          </p:cNvPr>
          <p:cNvSpPr/>
          <p:nvPr/>
        </p:nvSpPr>
        <p:spPr>
          <a:xfrm rot="21076513">
            <a:off x="4343055" y="4805107"/>
            <a:ext cx="1324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F53A0-237E-4A36-A27B-853A5BF61796}"/>
              </a:ext>
            </a:extLst>
          </p:cNvPr>
          <p:cNvSpPr/>
          <p:nvPr/>
        </p:nvSpPr>
        <p:spPr>
          <a:xfrm>
            <a:off x="8613730" y="5043182"/>
            <a:ext cx="16048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4D7BD7-ADEF-440C-874B-A2C8FF950340}"/>
              </a:ext>
            </a:extLst>
          </p:cNvPr>
          <p:cNvSpPr/>
          <p:nvPr/>
        </p:nvSpPr>
        <p:spPr>
          <a:xfrm>
            <a:off x="7225752" y="3004198"/>
            <a:ext cx="4250905" cy="203898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8" descr="Server">
            <a:extLst>
              <a:ext uri="{FF2B5EF4-FFF2-40B4-BE49-F238E27FC236}">
                <a16:creationId xmlns:a16="http://schemas.microsoft.com/office/drawing/2014/main" id="{8AAE5353-DE9F-463C-9D56-20B693292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324" y="3564039"/>
            <a:ext cx="965757" cy="96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AB9FF5-7E02-4ABB-A7E6-650FDDC32435}"/>
              </a:ext>
            </a:extLst>
          </p:cNvPr>
          <p:cNvSpPr/>
          <p:nvPr/>
        </p:nvSpPr>
        <p:spPr>
          <a:xfrm>
            <a:off x="7621020" y="4508292"/>
            <a:ext cx="9316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pic>
        <p:nvPicPr>
          <p:cNvPr id="19" name="Content Placeholder 3" descr="Database">
            <a:extLst>
              <a:ext uri="{FF2B5EF4-FFF2-40B4-BE49-F238E27FC236}">
                <a16:creationId xmlns:a16="http://schemas.microsoft.com/office/drawing/2014/main" id="{CFF5AC74-2F93-47BD-B3BA-EA8AFF552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8593" y="3515530"/>
            <a:ext cx="914400" cy="9144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AF84FB-B332-4975-8575-38B3962D392C}"/>
              </a:ext>
            </a:extLst>
          </p:cNvPr>
          <p:cNvSpPr/>
          <p:nvPr/>
        </p:nvSpPr>
        <p:spPr>
          <a:xfrm>
            <a:off x="10017900" y="4495928"/>
            <a:ext cx="12898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21AC49-D5F8-45C9-817A-96CDF4C6F27A}"/>
              </a:ext>
            </a:extLst>
          </p:cNvPr>
          <p:cNvCxnSpPr>
            <a:cxnSpLocks/>
          </p:cNvCxnSpPr>
          <p:nvPr/>
        </p:nvCxnSpPr>
        <p:spPr>
          <a:xfrm>
            <a:off x="8792737" y="4061029"/>
            <a:ext cx="1322773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0116026C-279A-466E-950E-C8557DE65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7633" y="4644345"/>
            <a:ext cx="793829" cy="793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71713-BE67-4FC6-B07C-05180413529E}"/>
              </a:ext>
            </a:extLst>
          </p:cNvPr>
          <p:cNvSpPr/>
          <p:nvPr/>
        </p:nvSpPr>
        <p:spPr>
          <a:xfrm>
            <a:off x="948978" y="5324356"/>
            <a:ext cx="24478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app</a:t>
            </a:r>
          </a:p>
        </p:txBody>
      </p:sp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26C5A419-EED0-4CF5-97E4-A8B1B9C6A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963" y="2392962"/>
            <a:ext cx="793829" cy="793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D717C-CD8A-48A6-9A34-084792D96DC5}"/>
              </a:ext>
            </a:extLst>
          </p:cNvPr>
          <p:cNvSpPr/>
          <p:nvPr/>
        </p:nvSpPr>
        <p:spPr>
          <a:xfrm>
            <a:off x="1389984" y="3031952"/>
            <a:ext cx="147978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(frontend)</a:t>
            </a:r>
            <a:endParaRPr lang="en-US" sz="2400" cap="none" spc="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7657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24" grpId="0"/>
      <p:bldP spid="3" grpId="0" animBg="1"/>
      <p:bldP spid="8" grpId="0"/>
      <p:bldP spid="20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26A-216F-431B-AA51-CAECFDAF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bstract image">
            <a:extLst>
              <a:ext uri="{FF2B5EF4-FFF2-40B4-BE49-F238E27FC236}">
                <a16:creationId xmlns:a16="http://schemas.microsoft.com/office/drawing/2014/main" id="{0E79FC6B-6087-4CB0-A0D3-A9808F9BE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FBFACE-94F3-450E-91CB-D66E90E17BB0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 API</a:t>
            </a:r>
            <a:endParaRPr lang="fa-IR" sz="3600" b="1" dirty="0"/>
          </a:p>
          <a:p>
            <a:pPr algn="r" rtl="1"/>
            <a:r>
              <a:rPr lang="fa-IR" sz="2000" dirty="0">
                <a:cs typeface="B Nazanin" panose="00000400000000000000" pitchFamily="2" charset="-78"/>
              </a:rPr>
              <a:t>به عنوان مثال در مثال رزرو هتل قصد داریم از اپلیکیشن اندروید یک اتاق را رزرو کنیم. روند رزرو به شکل زیر می باشد:</a:t>
            </a: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BF93DA-F11C-492C-A330-4BB175E20893}"/>
              </a:ext>
            </a:extLst>
          </p:cNvPr>
          <p:cNvCxnSpPr>
            <a:cxnSpLocks/>
          </p:cNvCxnSpPr>
          <p:nvPr/>
        </p:nvCxnSpPr>
        <p:spPr>
          <a:xfrm>
            <a:off x="4890214" y="3038358"/>
            <a:ext cx="2908820" cy="1736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1EE9A71-988B-47E2-B77D-CECD71F9F3B0}"/>
              </a:ext>
            </a:extLst>
          </p:cNvPr>
          <p:cNvSpPr/>
          <p:nvPr/>
        </p:nvSpPr>
        <p:spPr>
          <a:xfrm>
            <a:off x="4890214" y="2520574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AC2802-3FFF-474E-9CDB-B654238C98E6}"/>
              </a:ext>
            </a:extLst>
          </p:cNvPr>
          <p:cNvSpPr/>
          <p:nvPr/>
        </p:nvSpPr>
        <p:spPr>
          <a:xfrm>
            <a:off x="5383650" y="2638248"/>
            <a:ext cx="23164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Send http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1C1916-AEC9-41F1-971A-3192615AFEC3}"/>
              </a:ext>
            </a:extLst>
          </p:cNvPr>
          <p:cNvSpPr/>
          <p:nvPr/>
        </p:nvSpPr>
        <p:spPr>
          <a:xfrm>
            <a:off x="5355758" y="3151614"/>
            <a:ext cx="21728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/room/3/reserve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0DA1C6-18EF-48F9-8D54-C8AC3B3D877B}"/>
              </a:ext>
            </a:extLst>
          </p:cNvPr>
          <p:cNvCxnSpPr>
            <a:cxnSpLocks/>
          </p:cNvCxnSpPr>
          <p:nvPr/>
        </p:nvCxnSpPr>
        <p:spPr>
          <a:xfrm flipH="1">
            <a:off x="4802277" y="4393190"/>
            <a:ext cx="299675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3992C41-38E4-48AF-9D37-9AB543B14790}"/>
              </a:ext>
            </a:extLst>
          </p:cNvPr>
          <p:cNvSpPr/>
          <p:nvPr/>
        </p:nvSpPr>
        <p:spPr>
          <a:xfrm>
            <a:off x="4884213" y="3857078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E8B1F9-7DF0-4B8C-A468-39C88AAC27EF}"/>
              </a:ext>
            </a:extLst>
          </p:cNvPr>
          <p:cNvSpPr/>
          <p:nvPr/>
        </p:nvSpPr>
        <p:spPr>
          <a:xfrm>
            <a:off x="5275522" y="3898019"/>
            <a:ext cx="25061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Response in JSON</a:t>
            </a:r>
            <a:endParaRPr lang="en-US" sz="2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1927F3-86A4-4EFC-AD48-129A2B349DF9}"/>
              </a:ext>
            </a:extLst>
          </p:cNvPr>
          <p:cNvSpPr/>
          <p:nvPr/>
        </p:nvSpPr>
        <p:spPr>
          <a:xfrm>
            <a:off x="5451334" y="4470549"/>
            <a:ext cx="17723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“roomId": 17,</a:t>
            </a:r>
          </a:p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“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travel</a:t>
            </a: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Id": 132,</a:t>
            </a:r>
          </a:p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"created": true</a:t>
            </a:r>
          </a:p>
          <a:p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A8A56-40D1-443C-B036-3542533EE160}"/>
              </a:ext>
            </a:extLst>
          </p:cNvPr>
          <p:cNvSpPr/>
          <p:nvPr/>
        </p:nvSpPr>
        <p:spPr>
          <a:xfrm>
            <a:off x="7846274" y="2638248"/>
            <a:ext cx="3636094" cy="203898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8" descr="Server">
            <a:extLst>
              <a:ext uri="{FF2B5EF4-FFF2-40B4-BE49-F238E27FC236}">
                <a16:creationId xmlns:a16="http://schemas.microsoft.com/office/drawing/2014/main" id="{AF4A8D19-AF06-453B-BC3C-AD61BC5EF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2878" y="3104682"/>
            <a:ext cx="965757" cy="9657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209117-03B9-4EA4-90F3-0566144F48F3}"/>
              </a:ext>
            </a:extLst>
          </p:cNvPr>
          <p:cNvSpPr/>
          <p:nvPr/>
        </p:nvSpPr>
        <p:spPr>
          <a:xfrm>
            <a:off x="8183575" y="4048935"/>
            <a:ext cx="9316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pic>
        <p:nvPicPr>
          <p:cNvPr id="22" name="Content Placeholder 3" descr="Database">
            <a:extLst>
              <a:ext uri="{FF2B5EF4-FFF2-40B4-BE49-F238E27FC236}">
                <a16:creationId xmlns:a16="http://schemas.microsoft.com/office/drawing/2014/main" id="{2D485BEA-AC37-47E1-A0D1-3E30B82B7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8662" y="3156039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0FADDB9-A29E-488E-8211-1364D6C3BE34}"/>
              </a:ext>
            </a:extLst>
          </p:cNvPr>
          <p:cNvSpPr/>
          <p:nvPr/>
        </p:nvSpPr>
        <p:spPr>
          <a:xfrm>
            <a:off x="10260397" y="4070439"/>
            <a:ext cx="12898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7392FE-31F7-402C-B321-7D990749D2E5}"/>
              </a:ext>
            </a:extLst>
          </p:cNvPr>
          <p:cNvCxnSpPr>
            <a:cxnSpLocks/>
          </p:cNvCxnSpPr>
          <p:nvPr/>
        </p:nvCxnSpPr>
        <p:spPr>
          <a:xfrm flipH="1" flipV="1">
            <a:off x="9198051" y="3553924"/>
            <a:ext cx="1217668" cy="19654"/>
          </a:xfrm>
          <a:prstGeom prst="straightConnector1">
            <a:avLst/>
          </a:prstGeom>
          <a:ln w="57150">
            <a:prstDash val="sysDash"/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0DE5261-00FC-4C1E-94C6-F840FC03C37B}"/>
              </a:ext>
            </a:extLst>
          </p:cNvPr>
          <p:cNvSpPr/>
          <p:nvPr/>
        </p:nvSpPr>
        <p:spPr>
          <a:xfrm>
            <a:off x="9591792" y="3038358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170B01-670B-4323-870C-1E28CA83E2A4}"/>
              </a:ext>
            </a:extLst>
          </p:cNvPr>
          <p:cNvSpPr/>
          <p:nvPr/>
        </p:nvSpPr>
        <p:spPr>
          <a:xfrm>
            <a:off x="9600060" y="4010831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0B88AA-6FB8-4C08-A7A3-B5CFCEF1E685}"/>
              </a:ext>
            </a:extLst>
          </p:cNvPr>
          <p:cNvCxnSpPr>
            <a:cxnSpLocks/>
          </p:cNvCxnSpPr>
          <p:nvPr/>
        </p:nvCxnSpPr>
        <p:spPr>
          <a:xfrm>
            <a:off x="9198051" y="3828387"/>
            <a:ext cx="1217668" cy="7749"/>
          </a:xfrm>
          <a:prstGeom prst="straightConnector1">
            <a:avLst/>
          </a:prstGeom>
          <a:ln w="57150">
            <a:prstDash val="sysDash"/>
            <a:headEnd type="stealth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4D2542A-754C-489F-9FB3-FDD0034A9203}"/>
              </a:ext>
            </a:extLst>
          </p:cNvPr>
          <p:cNvSpPr/>
          <p:nvPr/>
        </p:nvSpPr>
        <p:spPr>
          <a:xfrm>
            <a:off x="8861889" y="4670431"/>
            <a:ext cx="16048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058D7B-97C9-4D48-9ADA-CBB0BEBDE276}"/>
              </a:ext>
            </a:extLst>
          </p:cNvPr>
          <p:cNvSpPr/>
          <p:nvPr/>
        </p:nvSpPr>
        <p:spPr>
          <a:xfrm>
            <a:off x="960799" y="2638248"/>
            <a:ext cx="3684883" cy="203898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8073C0ED-F783-45DF-837A-D4DEB4549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3227" y="3088620"/>
            <a:ext cx="793829" cy="793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FA8F10-E482-4B4E-A5ED-CE2F72430AC1}"/>
              </a:ext>
            </a:extLst>
          </p:cNvPr>
          <p:cNvSpPr/>
          <p:nvPr/>
        </p:nvSpPr>
        <p:spPr>
          <a:xfrm>
            <a:off x="2847348" y="3993080"/>
            <a:ext cx="1969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app</a:t>
            </a:r>
          </a:p>
        </p:txBody>
      </p:sp>
      <p:pic>
        <p:nvPicPr>
          <p:cNvPr id="38" name="Graphic 37" descr="Man">
            <a:extLst>
              <a:ext uri="{FF2B5EF4-FFF2-40B4-BE49-F238E27FC236}">
                <a16:creationId xmlns:a16="http://schemas.microsoft.com/office/drawing/2014/main" id="{97077C89-FC8D-43C0-8BED-41496D479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571" y="3160156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F4D020-DCF8-41D4-A30D-B82881490098}"/>
              </a:ext>
            </a:extLst>
          </p:cNvPr>
          <p:cNvCxnSpPr>
            <a:cxnSpLocks/>
          </p:cNvCxnSpPr>
          <p:nvPr/>
        </p:nvCxnSpPr>
        <p:spPr>
          <a:xfrm flipH="1" flipV="1">
            <a:off x="1940891" y="3613239"/>
            <a:ext cx="1306992" cy="1"/>
          </a:xfrm>
          <a:prstGeom prst="straightConnector1">
            <a:avLst/>
          </a:prstGeom>
          <a:ln w="57150">
            <a:prstDash val="sysDash"/>
            <a:headEnd type="stealth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B350CAD-BC28-4752-8C1E-B969D2694A85}"/>
              </a:ext>
            </a:extLst>
          </p:cNvPr>
          <p:cNvSpPr/>
          <p:nvPr/>
        </p:nvSpPr>
        <p:spPr>
          <a:xfrm>
            <a:off x="2304791" y="3104682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F0B0311-F7A0-4C9B-9B82-1ADA9516622E}"/>
              </a:ext>
            </a:extLst>
          </p:cNvPr>
          <p:cNvSpPr/>
          <p:nvPr/>
        </p:nvSpPr>
        <p:spPr>
          <a:xfrm>
            <a:off x="2283130" y="3961685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6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D35BC7-3E02-48DF-A9B6-948386EBA528}"/>
              </a:ext>
            </a:extLst>
          </p:cNvPr>
          <p:cNvCxnSpPr>
            <a:cxnSpLocks/>
          </p:cNvCxnSpPr>
          <p:nvPr/>
        </p:nvCxnSpPr>
        <p:spPr>
          <a:xfrm>
            <a:off x="1956096" y="3865010"/>
            <a:ext cx="1217668" cy="7749"/>
          </a:xfrm>
          <a:prstGeom prst="straightConnector1">
            <a:avLst/>
          </a:prstGeom>
          <a:ln w="57150">
            <a:prstDash val="sysDash"/>
            <a:headEnd type="stealth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9659029-D5EA-4006-B919-3EFD3FE1D3F4}"/>
              </a:ext>
            </a:extLst>
          </p:cNvPr>
          <p:cNvSpPr/>
          <p:nvPr/>
        </p:nvSpPr>
        <p:spPr>
          <a:xfrm>
            <a:off x="347842" y="4059553"/>
            <a:ext cx="1969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4A23A0-3CD4-43FC-B548-2223515C1F58}"/>
              </a:ext>
            </a:extLst>
          </p:cNvPr>
          <p:cNvSpPr/>
          <p:nvPr/>
        </p:nvSpPr>
        <p:spPr>
          <a:xfrm>
            <a:off x="1990093" y="4750499"/>
            <a:ext cx="1149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36968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20" grpId="0" animBg="1"/>
      <p:bldP spid="21" grpId="0"/>
      <p:bldP spid="19" grpId="0"/>
      <p:bldP spid="29" grpId="0" animBg="1"/>
      <p:bldP spid="11" grpId="0"/>
      <p:bldP spid="23" grpId="0"/>
      <p:bldP spid="41" grpId="0" animBg="1"/>
      <p:bldP spid="42" grpId="0" animBg="1"/>
      <p:bldP spid="30" grpId="0"/>
      <p:bldP spid="31" grpId="0" animBg="1"/>
      <p:bldP spid="9" grpId="0"/>
      <p:bldP spid="40" grpId="0" animBg="1"/>
      <p:bldP spid="43" grpId="0" animBg="1"/>
      <p:bldP spid="33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699D-34CB-43A6-8ACD-8868815C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7599-E1FC-4D94-8423-24418E6B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BEE97686-A9D9-478B-AE60-0F6C537B5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E39072-CDE7-4AC4-9BD8-26F187CB724F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3600" b="1" dirty="0">
                <a:cs typeface="B Nazanin" panose="00000400000000000000" pitchFamily="2" charset="-78"/>
              </a:rPr>
              <a:t>قوانین</a:t>
            </a:r>
            <a:r>
              <a:rPr lang="en-US" sz="3600" b="1" dirty="0">
                <a:cs typeface="B Nazanin" panose="00000400000000000000" pitchFamily="2" charset="-78"/>
              </a:rPr>
              <a:t>Restful API </a:t>
            </a: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cs typeface="B Nazanin" panose="00000400000000000000" pitchFamily="2" charset="-78"/>
              </a:rPr>
              <a:t>Resources(URIs)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cs typeface="B Nazanin" panose="00000400000000000000" pitchFamily="2" charset="-78"/>
              </a:rPr>
              <a:t>HTTP Methods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cs typeface="B Nazanin" panose="00000400000000000000" pitchFamily="2" charset="-78"/>
              </a:rPr>
              <a:t>HTTP Headers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cs typeface="B Nazanin" panose="00000400000000000000" pitchFamily="2" charset="-78"/>
              </a:rPr>
              <a:t>Status Codes</a:t>
            </a:r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21123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565F-E03C-40F4-AC59-0CC14BD7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1B1B-62C8-430B-BB66-868CB579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ACC2362B-8205-4880-98FC-DF8952434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7DBD0-4511-48B5-B3D0-ECE142F92C1B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cs typeface="B Nazanin" panose="00000400000000000000" pitchFamily="2" charset="-78"/>
              </a:rPr>
              <a:t>Resources(URIs)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برای نامگذاری</a:t>
            </a:r>
            <a:r>
              <a:rPr lang="en-US" sz="2400" dirty="0">
                <a:cs typeface="B Nazanin" panose="00000400000000000000" pitchFamily="2" charset="-78"/>
              </a:rPr>
              <a:t>Route</a:t>
            </a:r>
            <a:r>
              <a:rPr lang="fa-IR" sz="2400" dirty="0">
                <a:cs typeface="B Nazanin" panose="00000400000000000000" pitchFamily="2" charset="-78"/>
              </a:rPr>
              <a:t> باید نام های با معنی انتخاب کرد. باید نام </a:t>
            </a:r>
            <a:r>
              <a:rPr lang="en-US" sz="2400" dirty="0">
                <a:cs typeface="B Nazanin" panose="00000400000000000000" pitchFamily="2" charset="-78"/>
              </a:rPr>
              <a:t>route</a:t>
            </a:r>
            <a:r>
              <a:rPr lang="fa-IR" sz="2400" dirty="0">
                <a:cs typeface="B Nazanin" panose="00000400000000000000" pitchFamily="2" charset="-78"/>
              </a:rPr>
              <a:t> را به گونه ای انتخاب کرد که بتوان کارایی </a:t>
            </a:r>
            <a:r>
              <a:rPr lang="en-US" sz="2400" dirty="0">
                <a:cs typeface="B Nazanin" panose="00000400000000000000" pitchFamily="2" charset="-78"/>
              </a:rPr>
              <a:t>route</a:t>
            </a:r>
            <a:r>
              <a:rPr lang="fa-IR" sz="2400" dirty="0">
                <a:cs typeface="B Nazanin" panose="00000400000000000000" pitchFamily="2" charset="-78"/>
              </a:rPr>
              <a:t> را تا حدودی درک کرد. به عنوان مثال در مثال رزرو اتاق در برنامه رزرو هتل:</a:t>
            </a: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C9249-335C-430B-AE80-8CE74DFA2337}"/>
              </a:ext>
            </a:extLst>
          </p:cNvPr>
          <p:cNvSpPr/>
          <p:nvPr/>
        </p:nvSpPr>
        <p:spPr>
          <a:xfrm>
            <a:off x="1418252" y="2674993"/>
            <a:ext cx="4292082" cy="270587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0BD117-C498-4991-B583-71B57122D0DC}"/>
              </a:ext>
            </a:extLst>
          </p:cNvPr>
          <p:cNvSpPr/>
          <p:nvPr/>
        </p:nvSpPr>
        <p:spPr>
          <a:xfrm>
            <a:off x="6481667" y="2649240"/>
            <a:ext cx="4220265" cy="270587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0ADD2-2C64-43FA-A68B-29F220139585}"/>
              </a:ext>
            </a:extLst>
          </p:cNvPr>
          <p:cNvSpPr/>
          <p:nvPr/>
        </p:nvSpPr>
        <p:spPr>
          <a:xfrm>
            <a:off x="6986635" y="5325138"/>
            <a:ext cx="33505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مثال ها</a:t>
            </a:r>
            <a:r>
              <a:rPr lang="fa-I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ی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ی از نام گذاری بی معنی</a:t>
            </a:r>
            <a:r>
              <a:rPr lang="fa-I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!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21D98-EB06-4A55-AA0A-60D8BD2EB47E}"/>
              </a:ext>
            </a:extLst>
          </p:cNvPr>
          <p:cNvSpPr/>
          <p:nvPr/>
        </p:nvSpPr>
        <p:spPr>
          <a:xfrm>
            <a:off x="1999602" y="5380871"/>
            <a:ext cx="31293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مثال هایی از نام گذاری ب</a:t>
            </a:r>
            <a:r>
              <a:rPr lang="fa-I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ا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 معنی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BD551-0599-45E3-A4D4-720778D5D8DF}"/>
              </a:ext>
            </a:extLst>
          </p:cNvPr>
          <p:cNvSpPr/>
          <p:nvPr/>
        </p:nvSpPr>
        <p:spPr>
          <a:xfrm>
            <a:off x="1631290" y="3335435"/>
            <a:ext cx="38660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/room/{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}/reserve</a:t>
            </a:r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82B1A-787C-45CA-A0A9-345814250589}"/>
              </a:ext>
            </a:extLst>
          </p:cNvPr>
          <p:cNvSpPr/>
          <p:nvPr/>
        </p:nvSpPr>
        <p:spPr>
          <a:xfrm>
            <a:off x="1631289" y="4336311"/>
            <a:ext cx="38660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/room/{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}/book</a:t>
            </a:r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69B75A-7884-48EE-9152-B15CADFD9DCF}"/>
              </a:ext>
            </a:extLst>
          </p:cNvPr>
          <p:cNvSpPr/>
          <p:nvPr/>
        </p:nvSpPr>
        <p:spPr>
          <a:xfrm>
            <a:off x="1490068" y="2933791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DCD78-CA6B-4678-AD3D-A14AE7F4A3E4}"/>
              </a:ext>
            </a:extLst>
          </p:cNvPr>
          <p:cNvSpPr/>
          <p:nvPr/>
        </p:nvSpPr>
        <p:spPr>
          <a:xfrm>
            <a:off x="1490068" y="4046121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FA6465-655B-4DC1-844F-3E5B7595BED1}"/>
              </a:ext>
            </a:extLst>
          </p:cNvPr>
          <p:cNvSpPr/>
          <p:nvPr/>
        </p:nvSpPr>
        <p:spPr>
          <a:xfrm>
            <a:off x="6596873" y="3026878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F9D1EA-5D78-4FBD-924B-A2CB605B6B28}"/>
              </a:ext>
            </a:extLst>
          </p:cNvPr>
          <p:cNvSpPr/>
          <p:nvPr/>
        </p:nvSpPr>
        <p:spPr>
          <a:xfrm>
            <a:off x="6596873" y="4135489"/>
            <a:ext cx="430186" cy="40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E89F5E-435E-422B-90CA-EC0C7F33FF8C}"/>
              </a:ext>
            </a:extLst>
          </p:cNvPr>
          <p:cNvSpPr/>
          <p:nvPr/>
        </p:nvSpPr>
        <p:spPr>
          <a:xfrm>
            <a:off x="6728928" y="3338425"/>
            <a:ext cx="38660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/a/{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}/reserve</a:t>
            </a:r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657EE1-D8EA-4D60-80EF-0E374E1023BE}"/>
              </a:ext>
            </a:extLst>
          </p:cNvPr>
          <p:cNvSpPr/>
          <p:nvPr/>
        </p:nvSpPr>
        <p:spPr>
          <a:xfrm>
            <a:off x="6681023" y="4389271"/>
            <a:ext cx="38660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/room/{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room_id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}/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asd</a:t>
            </a:r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85539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F35-51C5-4C80-B0D3-69AE7886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A205-C8E0-4791-8AA1-1B01CC72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A647D1ED-A66B-4641-9A32-2D7BB37F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2943E-E1EF-46F8-8789-FC5F98350528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HTTP Methods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برای فراخوانی </a:t>
            </a:r>
            <a:r>
              <a:rPr lang="en-US" sz="2400" dirty="0">
                <a:cs typeface="B Nazanin" panose="00000400000000000000" pitchFamily="2" charset="-78"/>
              </a:rPr>
              <a:t>API</a:t>
            </a:r>
            <a:r>
              <a:rPr lang="fa-IR" sz="2400" dirty="0">
                <a:cs typeface="B Nazanin" panose="00000400000000000000" pitchFamily="2" charset="-78"/>
              </a:rPr>
              <a:t> از پروتکل </a:t>
            </a:r>
            <a:r>
              <a:rPr lang="en-US" sz="2400" dirty="0">
                <a:cs typeface="B Nazanin" panose="00000400000000000000" pitchFamily="2" charset="-78"/>
              </a:rPr>
              <a:t>HTTP</a:t>
            </a:r>
            <a:r>
              <a:rPr lang="fa-IR" sz="2400" dirty="0">
                <a:cs typeface="B Nazanin" panose="00000400000000000000" pitchFamily="2" charset="-78"/>
              </a:rPr>
              <a:t> استفاده می کنیم که برای استفاده از آن باید یکی از چهار </a:t>
            </a:r>
            <a:r>
              <a:rPr lang="en-US" sz="2400" dirty="0">
                <a:cs typeface="B Nazanin" panose="00000400000000000000" pitchFamily="2" charset="-78"/>
              </a:rPr>
              <a:t>Method</a:t>
            </a:r>
            <a:r>
              <a:rPr lang="fa-IR" sz="2400" dirty="0">
                <a:cs typeface="B Nazanin" panose="00000400000000000000" pitchFamily="2" charset="-78"/>
              </a:rPr>
              <a:t> استفاده کنیم که هر یک برای موارد خاصی استفاده می شود.</a:t>
            </a:r>
          </a:p>
          <a:p>
            <a:pPr algn="r" rtl="1"/>
            <a:endParaRPr lang="en-US" sz="1000" dirty="0">
              <a:cs typeface="B Nazanin" panose="00000400000000000000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Get</a:t>
            </a:r>
            <a:r>
              <a:rPr lang="fa-IR" sz="2400" dirty="0">
                <a:cs typeface="B Nazanin" panose="00000400000000000000" pitchFamily="2" charset="-78"/>
              </a:rPr>
              <a:t> : برای دریافت داده ها از این </a:t>
            </a:r>
            <a:r>
              <a:rPr lang="en-US" sz="2400" dirty="0">
                <a:cs typeface="B Nazanin" panose="00000400000000000000" pitchFamily="2" charset="-78"/>
              </a:rPr>
              <a:t>method</a:t>
            </a:r>
            <a:r>
              <a:rPr lang="fa-IR" sz="2400" dirty="0">
                <a:cs typeface="B Nazanin" panose="00000400000000000000" pitchFamily="2" charset="-78"/>
              </a:rPr>
              <a:t> استفاده می شود.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Post</a:t>
            </a:r>
            <a:r>
              <a:rPr lang="fa-IR" sz="2400" dirty="0">
                <a:cs typeface="B Nazanin" panose="00000400000000000000" pitchFamily="2" charset="-78"/>
              </a:rPr>
              <a:t> : برای ارسال و ذخیره آن ها در سمت سرور استفاده می شود و به مراتب امن تر از متد </a:t>
            </a:r>
            <a:r>
              <a:rPr lang="en-US" sz="2400" dirty="0">
                <a:cs typeface="B Nazanin" panose="00000400000000000000" pitchFamily="2" charset="-78"/>
              </a:rPr>
              <a:t>get</a:t>
            </a:r>
            <a:r>
              <a:rPr lang="fa-IR" sz="2400" dirty="0">
                <a:cs typeface="B Nazanin" panose="00000400000000000000" pitchFamily="2" charset="-78"/>
              </a:rPr>
              <a:t> است و می توان انواع داده های مختلف را توسط آن ارسال کرد.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Put</a:t>
            </a:r>
            <a:r>
              <a:rPr lang="fa-IR" sz="2400" dirty="0">
                <a:cs typeface="B Nazanin" panose="00000400000000000000" pitchFamily="2" charset="-78"/>
              </a:rPr>
              <a:t> : </a:t>
            </a:r>
            <a:r>
              <a:rPr lang="fa-IR" sz="2400" strike="sngStrike" dirty="0">
                <a:cs typeface="B Nazanin" panose="00000400000000000000" pitchFamily="2" charset="-78"/>
              </a:rPr>
              <a:t>برای به روز رسانی داده ها استفاده می شود(تغییر در قسمتی از داده).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Delete</a:t>
            </a:r>
            <a:r>
              <a:rPr lang="fa-IR" sz="2400" dirty="0">
                <a:cs typeface="B Nazanin" panose="00000400000000000000" pitchFamily="2" charset="-78"/>
              </a:rPr>
              <a:t> : </a:t>
            </a:r>
            <a:r>
              <a:rPr lang="fa-IR" sz="2400" strike="sngStrike" dirty="0">
                <a:cs typeface="B Nazanin" panose="00000400000000000000" pitchFamily="2" charset="-78"/>
              </a:rPr>
              <a:t>برای حذف داده ها استفاده می شود.</a:t>
            </a:r>
            <a:endParaRPr lang="fa-IR" sz="3600" strike="sngStrike" dirty="0">
              <a:cs typeface="B Nazanin" panose="00000400000000000000" pitchFamily="2" charset="-78"/>
            </a:endParaRPr>
          </a:p>
          <a:p>
            <a:pPr algn="ctr" rtl="1"/>
            <a:endParaRPr lang="fa-IR" sz="3600" b="1" dirty="0"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4E8F52-670B-4490-989F-1CFC42595F68}"/>
              </a:ext>
            </a:extLst>
          </p:cNvPr>
          <p:cNvSpPr/>
          <p:nvPr/>
        </p:nvSpPr>
        <p:spPr>
          <a:xfrm>
            <a:off x="7919562" y="793320"/>
            <a:ext cx="503853" cy="22387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83BE80-E4B4-4933-A946-839BFAB61A2C}"/>
              </a:ext>
            </a:extLst>
          </p:cNvPr>
          <p:cNvSpPr/>
          <p:nvPr/>
        </p:nvSpPr>
        <p:spPr>
          <a:xfrm>
            <a:off x="8171488" y="1045091"/>
            <a:ext cx="569167" cy="2238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F3AE1F-3AD9-4F6E-936E-C8E66F913B89}"/>
              </a:ext>
            </a:extLst>
          </p:cNvPr>
          <p:cNvSpPr/>
          <p:nvPr/>
        </p:nvSpPr>
        <p:spPr>
          <a:xfrm>
            <a:off x="8688324" y="919424"/>
            <a:ext cx="770768" cy="22387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Delete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666E90-9A81-40E7-92B3-DCA199C9516C}"/>
              </a:ext>
            </a:extLst>
          </p:cNvPr>
          <p:cNvSpPr/>
          <p:nvPr/>
        </p:nvSpPr>
        <p:spPr>
          <a:xfrm>
            <a:off x="7952218" y="1285971"/>
            <a:ext cx="503853" cy="2238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130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96BC-7E2C-464C-97B0-A865037B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F2C77C04-1DC9-4654-B12F-92DD5CDFA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E18C34-B1EE-41A8-B71A-CD6C057A70CE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HTTP Headers</a:t>
            </a:r>
          </a:p>
          <a:p>
            <a:pPr algn="r" rtl="1"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ها در پروتکل </a:t>
            </a:r>
            <a:r>
              <a:rPr lang="en-US" sz="2400" dirty="0">
                <a:cs typeface="B Nazanin" panose="00000400000000000000" pitchFamily="2" charset="-78"/>
              </a:rPr>
              <a:t>Http</a:t>
            </a:r>
            <a:r>
              <a:rPr lang="fa-IR" sz="2400" dirty="0">
                <a:cs typeface="B Nazanin" panose="00000400000000000000" pitchFamily="2" charset="-78"/>
              </a:rPr>
              <a:t> برای افزودن اطلاعات سرور یا کلاینت در </a:t>
            </a:r>
            <a:r>
              <a:rPr lang="en-US" sz="2400" dirty="0">
                <a:cs typeface="B Nazanin" panose="00000400000000000000" pitchFamily="2" charset="-78"/>
              </a:rPr>
              <a:t>request</a:t>
            </a:r>
            <a:r>
              <a:rPr lang="fa-IR" sz="2400" dirty="0">
                <a:cs typeface="B Nazanin" panose="00000400000000000000" pitchFamily="2" charset="-78"/>
              </a:rPr>
              <a:t> استفاده می شود که انواع مختلفی دارد که خود به دو دسته: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Nazanin" panose="00000400000000000000" pitchFamily="2" charset="-78"/>
              </a:rPr>
              <a:t>Request header</a:t>
            </a:r>
            <a:r>
              <a:rPr lang="fa-IR" sz="2400" dirty="0">
                <a:cs typeface="B Nazanin" panose="00000400000000000000" pitchFamily="2" charset="-78"/>
              </a:rPr>
              <a:t> :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های که در درخواست ارسالی از کاربر به سرور وجود دارد.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Nazanin" panose="00000400000000000000" pitchFamily="2" charset="-78"/>
              </a:rPr>
              <a:t>Response header</a:t>
            </a:r>
            <a:r>
              <a:rPr lang="fa-IR" sz="2400" dirty="0">
                <a:cs typeface="B Nazanin" panose="00000400000000000000" pitchFamily="2" charset="-78"/>
              </a:rPr>
              <a:t> :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هایی که در پاسخ ارسالی از سرور به کاربر وجود دارد.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تقسیم می شود.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0" name="Content Placeholder 8" descr="Server">
            <a:extLst>
              <a:ext uri="{FF2B5EF4-FFF2-40B4-BE49-F238E27FC236}">
                <a16:creationId xmlns:a16="http://schemas.microsoft.com/office/drawing/2014/main" id="{476DA480-C728-47C1-ACF8-7EE22DFD7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9985" y="4632843"/>
            <a:ext cx="965757" cy="965757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8C2222F3-26BD-4F0B-BA9D-F07E8BB1C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7237" y="4871721"/>
            <a:ext cx="663311" cy="6633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3B897-9004-4BAD-9EE2-29DD1814E1BB}"/>
              </a:ext>
            </a:extLst>
          </p:cNvPr>
          <p:cNvCxnSpPr>
            <a:cxnSpLocks/>
          </p:cNvCxnSpPr>
          <p:nvPr/>
        </p:nvCxnSpPr>
        <p:spPr>
          <a:xfrm>
            <a:off x="4018565" y="4958058"/>
            <a:ext cx="3639848" cy="9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8F434B-8367-43C8-9144-9940C8902072}"/>
              </a:ext>
            </a:extLst>
          </p:cNvPr>
          <p:cNvCxnSpPr>
            <a:cxnSpLocks/>
          </p:cNvCxnSpPr>
          <p:nvPr/>
        </p:nvCxnSpPr>
        <p:spPr>
          <a:xfrm flipH="1" flipV="1">
            <a:off x="3974841" y="5170564"/>
            <a:ext cx="3683573" cy="17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F057D-130C-4673-9F3C-29D3E572426B}"/>
              </a:ext>
            </a:extLst>
          </p:cNvPr>
          <p:cNvSpPr/>
          <p:nvPr/>
        </p:nvSpPr>
        <p:spPr>
          <a:xfrm>
            <a:off x="3922513" y="4434632"/>
            <a:ext cx="38014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Request (with request headers)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616F3B-C68E-4405-9DE1-8633A0D60128}"/>
              </a:ext>
            </a:extLst>
          </p:cNvPr>
          <p:cNvSpPr/>
          <p:nvPr/>
        </p:nvSpPr>
        <p:spPr>
          <a:xfrm>
            <a:off x="3806475" y="5268920"/>
            <a:ext cx="4115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Response(with response headers)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E15468-D347-464D-B1DC-60B30DFF1D2A}"/>
              </a:ext>
            </a:extLst>
          </p:cNvPr>
          <p:cNvSpPr/>
          <p:nvPr/>
        </p:nvSpPr>
        <p:spPr>
          <a:xfrm>
            <a:off x="7996628" y="5598600"/>
            <a:ext cx="1082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F77EA-42E5-4D85-A431-7835B696F011}"/>
              </a:ext>
            </a:extLst>
          </p:cNvPr>
          <p:cNvSpPr/>
          <p:nvPr/>
        </p:nvSpPr>
        <p:spPr>
          <a:xfrm>
            <a:off x="2443153" y="5463963"/>
            <a:ext cx="11496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D581FC47-76DD-4AC5-851D-61434B36C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4809" y="4636383"/>
            <a:ext cx="461666" cy="461666"/>
          </a:xfrm>
          <a:prstGeom prst="rect">
            <a:avLst/>
          </a:prstGeom>
        </p:spPr>
      </p:pic>
      <p:pic>
        <p:nvPicPr>
          <p:cNvPr id="6" name="Graphic 5" descr="Tablet">
            <a:extLst>
              <a:ext uri="{FF2B5EF4-FFF2-40B4-BE49-F238E27FC236}">
                <a16:creationId xmlns:a16="http://schemas.microsoft.com/office/drawing/2014/main" id="{BF4B2A8C-DAC4-4118-AFEC-8EFAD265F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1702" y="4492760"/>
            <a:ext cx="547190" cy="5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7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stract image">
            <a:extLst>
              <a:ext uri="{FF2B5EF4-FFF2-40B4-BE49-F238E27FC236}">
                <a16:creationId xmlns:a16="http://schemas.microsoft.com/office/drawing/2014/main" id="{E9F61826-1516-4190-8CD2-DDB52DB66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558D59-2108-4243-9970-A6DC2B483BC9}"/>
              </a:ext>
            </a:extLst>
          </p:cNvPr>
          <p:cNvSpPr/>
          <p:nvPr/>
        </p:nvSpPr>
        <p:spPr>
          <a:xfrm>
            <a:off x="603682" y="401714"/>
            <a:ext cx="10984636" cy="605457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en-US" sz="3600" b="1" dirty="0">
                <a:cs typeface="B Nazanin" panose="00000400000000000000" pitchFamily="2" charset="-78"/>
              </a:rPr>
              <a:t>Request Headers</a:t>
            </a:r>
          </a:p>
          <a:p>
            <a:pPr algn="r" rtl="1">
              <a:lnSpc>
                <a:spcPct val="150000"/>
              </a:lnSpc>
            </a:pPr>
            <a:r>
              <a:rPr lang="fa-IR" sz="2800" dirty="0">
                <a:cs typeface="B Nazanin" panose="00000400000000000000" pitchFamily="2" charset="-78"/>
              </a:rPr>
              <a:t>در زیر چند نمونه از</a:t>
            </a:r>
            <a:r>
              <a:rPr lang="en-US" sz="2800" dirty="0">
                <a:cs typeface="B Nazanin" panose="00000400000000000000" pitchFamily="2" charset="-78"/>
              </a:rPr>
              <a:t>request header</a:t>
            </a:r>
            <a:r>
              <a:rPr lang="fa-IR" sz="2800" dirty="0">
                <a:cs typeface="B Nazanin" panose="00000400000000000000" pitchFamily="2" charset="-78"/>
              </a:rPr>
              <a:t> ها شرح می دهیم(به همراه مثال هایی که از درخواست ارسالی به </a:t>
            </a:r>
            <a:r>
              <a:rPr lang="en-US" sz="2800" dirty="0">
                <a:cs typeface="B Nazanin" panose="00000400000000000000" pitchFamily="2" charset="-78"/>
              </a:rPr>
              <a:t>github.com</a:t>
            </a:r>
            <a:r>
              <a:rPr lang="fa-IR" sz="2800" dirty="0">
                <a:cs typeface="B Nazanin" panose="00000400000000000000" pitchFamily="2" charset="-78"/>
              </a:rPr>
              <a:t> است):</a:t>
            </a:r>
            <a:endParaRPr lang="en-US" sz="28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B Nazanin" panose="00000400000000000000" pitchFamily="2" charset="-78"/>
              </a:rPr>
              <a:t>Version</a:t>
            </a:r>
            <a:r>
              <a:rPr lang="fa-IR" sz="2400" b="1" dirty="0">
                <a:cs typeface="B Nazanin" panose="00000400000000000000" pitchFamily="2" charset="-78"/>
              </a:rPr>
              <a:t> : </a:t>
            </a:r>
            <a:r>
              <a:rPr lang="fa-IR" sz="2400" dirty="0">
                <a:cs typeface="B Nazanin" panose="00000400000000000000" pitchFamily="2" charset="-78"/>
              </a:rPr>
              <a:t>این فیلد از </a:t>
            </a:r>
            <a:r>
              <a:rPr lang="en-US" sz="2400" dirty="0">
                <a:cs typeface="B Nazanin" panose="00000400000000000000" pitchFamily="2" charset="-78"/>
              </a:rPr>
              <a:t>header</a:t>
            </a:r>
            <a:r>
              <a:rPr lang="fa-IR" sz="2400" dirty="0">
                <a:cs typeface="B Nazanin" panose="00000400000000000000" pitchFamily="2" charset="-78"/>
              </a:rPr>
              <a:t> نشان دهنده ورژن استفاده شده پروتکل </a:t>
            </a:r>
            <a:r>
              <a:rPr lang="en-US" sz="2400" dirty="0">
                <a:cs typeface="B Nazanin" panose="00000400000000000000" pitchFamily="2" charset="-78"/>
              </a:rPr>
              <a:t>http</a:t>
            </a:r>
            <a:r>
              <a:rPr lang="fa-IR" sz="2400" dirty="0">
                <a:cs typeface="B Nazanin" panose="00000400000000000000" pitchFamily="2" charset="-78"/>
              </a:rPr>
              <a:t> است: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DF3BB10-2EA8-42EE-81A2-A2DA7E080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5" t="34690" r="59452" b="52600"/>
          <a:stretch/>
        </p:blipFill>
        <p:spPr>
          <a:xfrm>
            <a:off x="4613766" y="4107485"/>
            <a:ext cx="3403020" cy="1137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9B15CC-F72E-48E2-9345-2507FCB64E14}"/>
                  </a:ext>
                </a:extLst>
              </p14:cNvPr>
              <p14:cNvContentPartPr/>
              <p14:nvPr/>
            </p14:nvContentPartPr>
            <p14:xfrm>
              <a:off x="4803959" y="4898652"/>
              <a:ext cx="18658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9B15CC-F72E-48E2-9345-2507FCB64E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9959" y="4790652"/>
                <a:ext cx="19735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36541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{65E327C2-3CE6-4337-A2CA-6D9815D60AFF}tf56410444_win32</Template>
  <TotalTime>437</TotalTime>
  <Words>1790</Words>
  <Application>Microsoft Office PowerPoint</Application>
  <PresentationFormat>Widescreen</PresentationFormat>
  <Paragraphs>266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Avenir Next LT Pro Light</vt:lpstr>
      <vt:lpstr>Garamond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Hp</dc:creator>
  <cp:lastModifiedBy>Hp</cp:lastModifiedBy>
  <cp:revision>171</cp:revision>
  <dcterms:created xsi:type="dcterms:W3CDTF">2021-11-21T14:08:17Z</dcterms:created>
  <dcterms:modified xsi:type="dcterms:W3CDTF">2022-05-20T15:38:03Z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